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5" r:id="rId2"/>
    <p:sldId id="257" r:id="rId3"/>
    <p:sldId id="258" r:id="rId4"/>
    <p:sldId id="266" r:id="rId5"/>
    <p:sldId id="267" r:id="rId6"/>
    <p:sldId id="269" r:id="rId7"/>
    <p:sldId id="270" r:id="rId8"/>
    <p:sldId id="271" r:id="rId9"/>
    <p:sldId id="272" r:id="rId10"/>
    <p:sldId id="273" r:id="rId11"/>
    <p:sldId id="275" r:id="rId12"/>
    <p:sldId id="274" r:id="rId13"/>
    <p:sldId id="260" r:id="rId14"/>
    <p:sldId id="261" r:id="rId15"/>
    <p:sldId id="268" r:id="rId16"/>
    <p:sldId id="262" r:id="rId17"/>
    <p:sldId id="263" r:id="rId18"/>
    <p:sldId id="26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B1BC5C-CC7F-425F-A0C6-708D6E1F42E1}">
          <p14:sldIdLst>
            <p14:sldId id="265"/>
            <p14:sldId id="257"/>
            <p14:sldId id="258"/>
          </p14:sldIdLst>
        </p14:section>
        <p14:section name="第一章" id="{4B882786-FA50-4119-AC06-7A451F1E7D9F}">
          <p14:sldIdLst>
            <p14:sldId id="266"/>
            <p14:sldId id="267"/>
            <p14:sldId id="269"/>
          </p14:sldIdLst>
        </p14:section>
        <p14:section name="第二章" id="{C2B279EA-3A31-464D-8707-240388A26462}">
          <p14:sldIdLst>
            <p14:sldId id="270"/>
            <p14:sldId id="271"/>
            <p14:sldId id="272"/>
          </p14:sldIdLst>
        </p14:section>
        <p14:section name="第三章" id="{FAFD5E9F-9173-4FC9-8E01-6EDF7C191525}">
          <p14:sldIdLst>
            <p14:sldId id="273"/>
            <p14:sldId id="275"/>
            <p14:sldId id="274"/>
            <p14:sldId id="260"/>
            <p14:sldId id="261"/>
            <p14:sldId id="268"/>
            <p14:sldId id="262"/>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74" autoAdjust="0"/>
    <p:restoredTop sz="78207" autoAdjust="0"/>
  </p:normalViewPr>
  <p:slideViewPr>
    <p:cSldViewPr snapToGrid="0">
      <p:cViewPr>
        <p:scale>
          <a:sx n="66" d="100"/>
          <a:sy n="66" d="100"/>
        </p:scale>
        <p:origin x="10" y="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9E64-8D92-4BBF-B84C-1647B3F0C0FF}" type="datetimeFigureOut">
              <a:rPr lang="zh-CN" altLang="en-US" smtClean="0"/>
              <a:t>2017/6/2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C519-439B-4A9A-BB76-F7501A8B0210}" type="slidenum">
              <a:rPr lang="zh-CN" altLang="en-US" smtClean="0"/>
              <a:t>‹#›</a:t>
            </a:fld>
            <a:endParaRPr lang="zh-CN" altLang="en-US"/>
          </a:p>
        </p:txBody>
      </p:sp>
    </p:spTree>
    <p:extLst>
      <p:ext uri="{BB962C8B-B14F-4D97-AF65-F5344CB8AC3E}">
        <p14:creationId xmlns:p14="http://schemas.microsoft.com/office/powerpoint/2010/main" val="244938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78583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随着科技的进步、互联网的发展，到目前，几乎每个人都有自己的移动终端，大家越来越多的在互联网上分享自己的生活，而且，大家越来越喜欢拍照分享（</a:t>
            </a:r>
            <a:r>
              <a:rPr lang="en-US" altLang="zh-CN" dirty="0"/>
              <a:t>c</a:t>
            </a:r>
            <a:r>
              <a:rPr lang="zh-CN" altLang="en-US" dirty="0"/>
              <a:t>）同时，人工智能的发展，有时也更多的利用图像信息。但是，由于光线不足、硬件问题等，导致最终的照片受到了噪声的干扰（展示噪声图像），（</a:t>
            </a:r>
            <a:r>
              <a:rPr lang="en-US" altLang="zh-CN" dirty="0"/>
              <a:t>c</a:t>
            </a:r>
            <a:r>
              <a:rPr lang="zh-CN" altLang="en-US" dirty="0"/>
              <a:t>）影响了观感、也非常不利于计算机对它进行进一步的处理。这时候我们就需要对照片进行去噪处理。到目前，深度。。。</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5</a:t>
            </a:fld>
            <a:endParaRPr lang="zh-CN" altLang="en-US"/>
          </a:p>
        </p:txBody>
      </p:sp>
    </p:spTree>
    <p:extLst>
      <p:ext uri="{BB962C8B-B14F-4D97-AF65-F5344CB8AC3E}">
        <p14:creationId xmlns:p14="http://schemas.microsoft.com/office/powerpoint/2010/main" val="427294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学习又是一个研究的热门，在许多方面已经发挥了很重要的用途，同时，我也是在研究学习深度学习。就萌生了利用深度学习进行图像去噪的想法。这是我的选题背景。</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6</a:t>
            </a:fld>
            <a:endParaRPr lang="zh-CN" altLang="en-US"/>
          </a:p>
        </p:txBody>
      </p:sp>
    </p:spTree>
    <p:extLst>
      <p:ext uri="{BB962C8B-B14F-4D97-AF65-F5344CB8AC3E}">
        <p14:creationId xmlns:p14="http://schemas.microsoft.com/office/powerpoint/2010/main" val="1991597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接下来是这次展示的章节安排（</a:t>
            </a:r>
            <a:r>
              <a:rPr lang="en-US" altLang="zh-CN" dirty="0"/>
              <a:t>1</a:t>
            </a:r>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7</a:t>
            </a:fld>
            <a:endParaRPr lang="zh-CN" altLang="en-US"/>
          </a:p>
        </p:txBody>
      </p:sp>
    </p:spTree>
    <p:extLst>
      <p:ext uri="{BB962C8B-B14F-4D97-AF65-F5344CB8AC3E}">
        <p14:creationId xmlns:p14="http://schemas.microsoft.com/office/powerpoint/2010/main" val="396980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接下来是这次展示的章节安排（</a:t>
            </a:r>
            <a:r>
              <a:rPr lang="en-US" altLang="zh-CN" dirty="0"/>
              <a:t>2</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刚刚说的是第一章 选题背景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a:t>
            </a:r>
            <a:r>
              <a:rPr lang="en-US" altLang="zh-CN" dirty="0"/>
              <a:t>c</a:t>
            </a:r>
            <a:r>
              <a:rPr lang="zh-CN" altLang="en-US" dirty="0"/>
              <a:t>）接下来的第三章</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8</a:t>
            </a:fld>
            <a:endParaRPr lang="zh-CN" altLang="en-US"/>
          </a:p>
        </p:txBody>
      </p:sp>
    </p:spTree>
    <p:extLst>
      <p:ext uri="{BB962C8B-B14F-4D97-AF65-F5344CB8AC3E}">
        <p14:creationId xmlns:p14="http://schemas.microsoft.com/office/powerpoint/2010/main" val="326020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c</a:t>
            </a:r>
            <a:r>
              <a:rPr lang="zh-CN" altLang="en-US" dirty="0"/>
              <a:t>）接下来的第三章，我来总结一下近年来图像去噪算法的发展以及相关的深度学习的发展，</a:t>
            </a:r>
            <a:endParaRPr lang="en-US" altLang="zh-CN" dirty="0"/>
          </a:p>
          <a:p>
            <a:r>
              <a:rPr lang="zh-CN" altLang="en-US" dirty="0"/>
              <a:t>（</a:t>
            </a:r>
            <a:r>
              <a:rPr lang="en-US" altLang="zh-CN" dirty="0"/>
              <a:t>c</a:t>
            </a:r>
            <a:r>
              <a:rPr lang="zh-CN" altLang="en-US" dirty="0"/>
              <a:t>）第四章 介绍我所采用的网络的结构以及一些影响训练和影响训练结果的因素</a:t>
            </a:r>
            <a:endParaRPr lang="en-US" altLang="zh-CN" dirty="0"/>
          </a:p>
          <a:p>
            <a:r>
              <a:rPr lang="zh-CN" altLang="en-US" dirty="0"/>
              <a:t>（</a:t>
            </a:r>
            <a:r>
              <a:rPr lang="en-US" altLang="zh-CN" dirty="0"/>
              <a:t>c</a:t>
            </a:r>
            <a:r>
              <a:rPr lang="zh-CN" altLang="en-US" dirty="0"/>
              <a:t>）第五章，对比目前一些比较优秀的去噪算法，分别进行去噪效果以及去噪性能的对比</a:t>
            </a:r>
            <a:endParaRPr lang="en-US" altLang="zh-CN" dirty="0"/>
          </a:p>
          <a:p>
            <a:r>
              <a:rPr lang="zh-CN" altLang="en-US" dirty="0"/>
              <a:t>（</a:t>
            </a:r>
            <a:r>
              <a:rPr lang="en-US" altLang="zh-CN" dirty="0"/>
              <a:t>c</a:t>
            </a:r>
            <a:r>
              <a:rPr lang="zh-CN" altLang="en-US" dirty="0"/>
              <a:t>）第六章，就是参考文献</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9</a:t>
            </a:fld>
            <a:endParaRPr lang="zh-CN" altLang="en-US"/>
          </a:p>
        </p:txBody>
      </p:sp>
    </p:spTree>
    <p:extLst>
      <p:ext uri="{BB962C8B-B14F-4D97-AF65-F5344CB8AC3E}">
        <p14:creationId xmlns:p14="http://schemas.microsoft.com/office/powerpoint/2010/main" val="21722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在这一部分，我首先描述一下噪声，首先是噪声模型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我们可以认为一个包含噪声的图像可以表示为</a:t>
            </a:r>
            <a:r>
              <a:rPr lang="en-US" altLang="zh-CN" dirty="0"/>
              <a:t>Y=R+N</a:t>
            </a:r>
            <a:r>
              <a:rPr lang="zh-CN" altLang="en-US" dirty="0"/>
              <a:t>（</a:t>
            </a:r>
            <a:r>
              <a:rPr lang="en-US" altLang="zh-CN" dirty="0"/>
              <a:t>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E715C519-439B-4A9A-BB76-F7501A8B0210}" type="slidenum">
              <a:rPr lang="zh-CN" altLang="en-US" smtClean="0"/>
              <a:t>10</a:t>
            </a:fld>
            <a:endParaRPr lang="zh-CN" altLang="en-US"/>
          </a:p>
        </p:txBody>
      </p:sp>
    </p:spTree>
    <p:extLst>
      <p:ext uri="{BB962C8B-B14F-4D97-AF65-F5344CB8AC3E}">
        <p14:creationId xmlns:p14="http://schemas.microsoft.com/office/powerpoint/2010/main" val="40061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n-US" altLang="zh-CN" dirty="0"/>
              <a:t>R</a:t>
            </a:r>
            <a:r>
              <a:rPr lang="zh-CN" altLang="en-US" dirty="0"/>
              <a:t>为不包含噪声的纯净图像，</a:t>
            </a:r>
            <a:r>
              <a:rPr lang="en-US" altLang="zh-CN" dirty="0"/>
              <a:t>N</a:t>
            </a:r>
            <a:r>
              <a:rPr lang="zh-CN" altLang="en-US" dirty="0"/>
              <a:t>为噪声，</a:t>
            </a:r>
            <a:r>
              <a:rPr lang="en-US" altLang="zh-CN" dirty="0"/>
              <a:t>Y</a:t>
            </a:r>
            <a:r>
              <a:rPr lang="zh-CN" altLang="en-US" dirty="0"/>
              <a:t>为包含噪声的图像。</a:t>
            </a:r>
            <a:endParaRPr lang="en-US" altLang="zh-CN" dirty="0"/>
          </a:p>
          <a:p>
            <a:r>
              <a:rPr lang="zh-CN" altLang="en-US" dirty="0"/>
              <a:t>我们认为大多数图像的噪声符合高斯分布，（</a:t>
            </a:r>
            <a:r>
              <a:rPr lang="en-US" altLang="zh-CN" dirty="0"/>
              <a:t>c</a:t>
            </a:r>
            <a:r>
              <a:rPr lang="zh-CN" altLang="en-US" dirty="0"/>
              <a:t>），它的绝对值为</a:t>
            </a:r>
            <a:r>
              <a:rPr lang="en-US" altLang="zh-CN" dirty="0"/>
              <a:t>0</a:t>
            </a:r>
            <a:r>
              <a:rPr lang="zh-CN" altLang="en-US" dirty="0"/>
              <a:t>，是一个加性高斯噪声</a:t>
            </a:r>
            <a:endParaRPr lang="en-US" altLang="zh-CN" dirty="0"/>
          </a:p>
          <a:p>
            <a:r>
              <a:rPr lang="zh-CN" altLang="en-US" dirty="0"/>
              <a:t>比如右边这个经典的</a:t>
            </a:r>
            <a:r>
              <a:rPr lang="en-US" altLang="zh-CN" dirty="0" err="1"/>
              <a:t>lena</a:t>
            </a:r>
            <a:r>
              <a:rPr lang="zh-CN" altLang="en-US" dirty="0"/>
              <a:t>图</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11</a:t>
            </a:fld>
            <a:endParaRPr lang="zh-CN" altLang="en-US"/>
          </a:p>
        </p:txBody>
      </p:sp>
    </p:spTree>
    <p:extLst>
      <p:ext uri="{BB962C8B-B14F-4D97-AF65-F5344CB8AC3E}">
        <p14:creationId xmlns:p14="http://schemas.microsoft.com/office/powerpoint/2010/main" val="369961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a:t>
            </a:r>
          </a:p>
        </p:txBody>
      </p:sp>
      <p:sp>
        <p:nvSpPr>
          <p:cNvPr id="4" name="灯片编号占位符 3"/>
          <p:cNvSpPr>
            <a:spLocks noGrp="1"/>
          </p:cNvSpPr>
          <p:nvPr>
            <p:ph type="sldNum" sz="quarter" idx="10"/>
          </p:nvPr>
        </p:nvSpPr>
        <p:spPr/>
        <p:txBody>
          <a:bodyPr/>
          <a:lstStyle/>
          <a:p>
            <a:fld id="{E715C519-439B-4A9A-BB76-F7501A8B0210}" type="slidenum">
              <a:rPr lang="zh-CN" altLang="en-US" smtClean="0"/>
              <a:t>12</a:t>
            </a:fld>
            <a:endParaRPr lang="zh-CN" altLang="en-US"/>
          </a:p>
        </p:txBody>
      </p:sp>
    </p:spTree>
    <p:extLst>
      <p:ext uri="{BB962C8B-B14F-4D97-AF65-F5344CB8AC3E}">
        <p14:creationId xmlns:p14="http://schemas.microsoft.com/office/powerpoint/2010/main" val="363410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矩形 1"/>
          <p:cNvSpPr/>
          <p:nvPr userDrawn="1"/>
        </p:nvSpPr>
        <p:spPr>
          <a:xfrm>
            <a:off x="7813964"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3"/>
          <p:cNvSpPr>
            <a:spLocks noGrp="1"/>
          </p:cNvSpPr>
          <p:nvPr>
            <p:ph type="body" sz="quarter" idx="10"/>
          </p:nvPr>
        </p:nvSpPr>
        <p:spPr>
          <a:xfrm>
            <a:off x="960723" y="3267182"/>
            <a:ext cx="5772586" cy="647272"/>
          </a:xfrm>
          <a:prstGeom prst="rect">
            <a:avLst/>
          </a:prstGeom>
        </p:spPr>
        <p:txBody>
          <a:bodyPr anchor="t"/>
          <a:lstStyle>
            <a:lvl1pPr marL="0" indent="0">
              <a:buNone/>
              <a:defRPr sz="4000" b="1">
                <a:solidFill>
                  <a:schemeClr val="accent1">
                    <a:lumMod val="75000"/>
                  </a:schemeClr>
                </a:solidFill>
              </a:defRPr>
            </a:lvl1pPr>
          </a:lstStyle>
          <a:p>
            <a:pPr lvl="0"/>
            <a:endParaRPr kumimoji="1" lang="zh-CN" altLang="en-US" dirty="0"/>
          </a:p>
        </p:txBody>
      </p:sp>
      <p:sp>
        <p:nvSpPr>
          <p:cNvPr id="5" name="文本占位符 3"/>
          <p:cNvSpPr>
            <a:spLocks noGrp="1"/>
          </p:cNvSpPr>
          <p:nvPr>
            <p:ph type="body" sz="quarter" idx="11"/>
          </p:nvPr>
        </p:nvSpPr>
        <p:spPr>
          <a:xfrm>
            <a:off x="960722" y="3914455"/>
            <a:ext cx="5772586" cy="277402"/>
          </a:xfrm>
          <a:prstGeom prst="rect">
            <a:avLst/>
          </a:prstGeom>
        </p:spPr>
        <p:txBody>
          <a:bodyPr anchor="t"/>
          <a:lstStyle>
            <a:lvl1pPr marL="0" indent="0">
              <a:buNone/>
              <a:defRPr sz="1800" b="1">
                <a:solidFill>
                  <a:schemeClr val="accent1">
                    <a:lumMod val="75000"/>
                  </a:schemeClr>
                </a:solidFill>
              </a:defRPr>
            </a:lvl1pPr>
          </a:lstStyle>
          <a:p>
            <a:pPr lvl="0"/>
            <a:endParaRPr kumimoji="1" lang="zh-CN" altLang="en-US"/>
          </a:p>
        </p:txBody>
      </p:sp>
      <p:sp>
        <p:nvSpPr>
          <p:cNvPr id="7" name="文本占位符 3"/>
          <p:cNvSpPr>
            <a:spLocks noGrp="1"/>
          </p:cNvSpPr>
          <p:nvPr>
            <p:ph type="body" sz="quarter" idx="12"/>
          </p:nvPr>
        </p:nvSpPr>
        <p:spPr>
          <a:xfrm>
            <a:off x="960722" y="5247526"/>
            <a:ext cx="5772586" cy="277402"/>
          </a:xfrm>
          <a:prstGeom prst="rect">
            <a:avLst/>
          </a:prstGeom>
        </p:spPr>
        <p:txBody>
          <a:bodyPr anchor="t"/>
          <a:lstStyle>
            <a:lvl1pPr marL="0" indent="0">
              <a:buNone/>
              <a:defRPr sz="1400" b="0">
                <a:solidFill>
                  <a:schemeClr val="accent1">
                    <a:lumMod val="75000"/>
                  </a:schemeClr>
                </a:solidFill>
              </a:defRPr>
            </a:lvl1pPr>
          </a:lstStyle>
          <a:p>
            <a:pPr lvl="0"/>
            <a:endParaRPr kumimoji="1" lang="zh-CN" altLang="en-US"/>
          </a:p>
        </p:txBody>
      </p:sp>
    </p:spTree>
    <p:extLst>
      <p:ext uri="{BB962C8B-B14F-4D97-AF65-F5344CB8AC3E}">
        <p14:creationId xmlns:p14="http://schemas.microsoft.com/office/powerpoint/2010/main" val="39992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endParaRPr kumimoji="1" lang="zh-CN" altLang="en-US" dirty="0"/>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a:t>00</a:t>
            </a:r>
            <a:endParaRPr kumimoji="1" lang="zh-CN" altLang="en-US" dirty="0"/>
          </a:p>
        </p:txBody>
      </p:sp>
    </p:spTree>
    <p:extLst>
      <p:ext uri="{BB962C8B-B14F-4D97-AF65-F5344CB8AC3E}">
        <p14:creationId xmlns:p14="http://schemas.microsoft.com/office/powerpoint/2010/main" val="15686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3805632"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extLst>
      <p:ext uri="{BB962C8B-B14F-4D97-AF65-F5344CB8AC3E}">
        <p14:creationId xmlns:p14="http://schemas.microsoft.com/office/powerpoint/2010/main" val="46274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_六项目录">
    <p:spTree>
      <p:nvGrpSpPr>
        <p:cNvPr id="1" name=""/>
        <p:cNvGrpSpPr/>
        <p:nvPr/>
      </p:nvGrpSpPr>
      <p:grpSpPr>
        <a:xfrm>
          <a:off x="0" y="0"/>
          <a:ext cx="0" cy="0"/>
          <a:chOff x="0" y="0"/>
          <a:chExt cx="0" cy="0"/>
        </a:xfrm>
      </p:grpSpPr>
      <p:sp>
        <p:nvSpPr>
          <p:cNvPr id="2" name="矩形 1"/>
          <p:cNvSpPr/>
          <p:nvPr userDrawn="1"/>
        </p:nvSpPr>
        <p:spPr>
          <a:xfrm>
            <a:off x="0" y="0"/>
            <a:ext cx="4378036"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3"/>
          <p:cNvSpPr>
            <a:spLocks noGrp="1"/>
          </p:cNvSpPr>
          <p:nvPr>
            <p:ph type="body" sz="quarter" idx="10"/>
          </p:nvPr>
        </p:nvSpPr>
        <p:spPr>
          <a:xfrm>
            <a:off x="6932030" y="870347"/>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5" name="文本占位符 3"/>
          <p:cNvSpPr>
            <a:spLocks noGrp="1"/>
          </p:cNvSpPr>
          <p:nvPr>
            <p:ph type="body" sz="quarter" idx="11" hasCustomPrompt="1"/>
          </p:nvPr>
        </p:nvSpPr>
        <p:spPr>
          <a:xfrm>
            <a:off x="5800714" y="634820"/>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6" name="文本占位符 3"/>
          <p:cNvSpPr>
            <a:spLocks noGrp="1"/>
          </p:cNvSpPr>
          <p:nvPr>
            <p:ph type="body" sz="quarter" idx="12"/>
          </p:nvPr>
        </p:nvSpPr>
        <p:spPr>
          <a:xfrm>
            <a:off x="6932030" y="1814944"/>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7" name="文本占位符 3"/>
          <p:cNvSpPr>
            <a:spLocks noGrp="1"/>
          </p:cNvSpPr>
          <p:nvPr>
            <p:ph type="body" sz="quarter" idx="13" hasCustomPrompt="1"/>
          </p:nvPr>
        </p:nvSpPr>
        <p:spPr>
          <a:xfrm>
            <a:off x="5800714" y="1579417"/>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5" name="文本占位符 3"/>
          <p:cNvSpPr>
            <a:spLocks noGrp="1"/>
          </p:cNvSpPr>
          <p:nvPr>
            <p:ph type="body" sz="quarter" idx="17"/>
          </p:nvPr>
        </p:nvSpPr>
        <p:spPr>
          <a:xfrm>
            <a:off x="6932030" y="2766468"/>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6" name="文本占位符 3"/>
          <p:cNvSpPr>
            <a:spLocks noGrp="1"/>
          </p:cNvSpPr>
          <p:nvPr>
            <p:ph type="body" sz="quarter" idx="18" hasCustomPrompt="1"/>
          </p:nvPr>
        </p:nvSpPr>
        <p:spPr>
          <a:xfrm>
            <a:off x="5800714" y="2530941"/>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7" name="文本占位符 3"/>
          <p:cNvSpPr>
            <a:spLocks noGrp="1"/>
          </p:cNvSpPr>
          <p:nvPr>
            <p:ph type="body" sz="quarter" idx="19"/>
          </p:nvPr>
        </p:nvSpPr>
        <p:spPr>
          <a:xfrm>
            <a:off x="6932030" y="3711065"/>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18" name="文本占位符 3"/>
          <p:cNvSpPr>
            <a:spLocks noGrp="1"/>
          </p:cNvSpPr>
          <p:nvPr>
            <p:ph type="body" sz="quarter" idx="20" hasCustomPrompt="1"/>
          </p:nvPr>
        </p:nvSpPr>
        <p:spPr>
          <a:xfrm>
            <a:off x="5800714" y="3475538"/>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19" name="文本占位符 3"/>
          <p:cNvSpPr>
            <a:spLocks noGrp="1"/>
          </p:cNvSpPr>
          <p:nvPr>
            <p:ph type="body" sz="quarter" idx="21"/>
          </p:nvPr>
        </p:nvSpPr>
        <p:spPr>
          <a:xfrm>
            <a:off x="6932030" y="4655662"/>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0" name="文本占位符 3"/>
          <p:cNvSpPr>
            <a:spLocks noGrp="1"/>
          </p:cNvSpPr>
          <p:nvPr>
            <p:ph type="body" sz="quarter" idx="22" hasCustomPrompt="1"/>
          </p:nvPr>
        </p:nvSpPr>
        <p:spPr>
          <a:xfrm>
            <a:off x="5800714" y="4420135"/>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1" name="文本占位符 3"/>
          <p:cNvSpPr>
            <a:spLocks noGrp="1"/>
          </p:cNvSpPr>
          <p:nvPr>
            <p:ph type="body" sz="quarter" idx="23"/>
          </p:nvPr>
        </p:nvSpPr>
        <p:spPr>
          <a:xfrm>
            <a:off x="6932030" y="5600259"/>
            <a:ext cx="3819097" cy="362708"/>
          </a:xfrm>
          <a:prstGeom prst="rect">
            <a:avLst/>
          </a:prstGeom>
        </p:spPr>
        <p:txBody>
          <a:bodyPr anchor="t"/>
          <a:lstStyle>
            <a:lvl1pPr marL="0" indent="0">
              <a:buNone/>
              <a:defRPr sz="2000" b="0">
                <a:solidFill>
                  <a:schemeClr val="tx1">
                    <a:lumMod val="75000"/>
                    <a:lumOff val="25000"/>
                  </a:schemeClr>
                </a:solidFill>
              </a:defRPr>
            </a:lvl1pPr>
          </a:lstStyle>
          <a:p>
            <a:pPr lvl="0"/>
            <a:endParaRPr kumimoji="1" lang="zh-CN" altLang="en-US" dirty="0"/>
          </a:p>
        </p:txBody>
      </p:sp>
      <p:sp>
        <p:nvSpPr>
          <p:cNvPr id="22" name="文本占位符 3"/>
          <p:cNvSpPr>
            <a:spLocks noGrp="1"/>
          </p:cNvSpPr>
          <p:nvPr>
            <p:ph type="body" sz="quarter" idx="24" hasCustomPrompt="1"/>
          </p:nvPr>
        </p:nvSpPr>
        <p:spPr>
          <a:xfrm>
            <a:off x="5800714" y="5364732"/>
            <a:ext cx="1131316" cy="833761"/>
          </a:xfrm>
          <a:prstGeom prst="rect">
            <a:avLst/>
          </a:prstGeom>
        </p:spPr>
        <p:txBody>
          <a:bodyPr anchor="t"/>
          <a:lstStyle>
            <a:lvl1pPr marL="0" indent="0">
              <a:buNone/>
              <a:defRPr sz="6000" b="1">
                <a:solidFill>
                  <a:schemeClr val="accent1"/>
                </a:solidFill>
              </a:defRPr>
            </a:lvl1pPr>
          </a:lstStyle>
          <a:p>
            <a:pPr lvl="0"/>
            <a:r>
              <a:rPr kumimoji="1" lang="en-US" altLang="zh-CN"/>
              <a:t>00</a:t>
            </a:r>
            <a:endParaRPr kumimoji="1" lang="zh-CN" altLang="en-US" dirty="0"/>
          </a:p>
        </p:txBody>
      </p:sp>
      <p:sp>
        <p:nvSpPr>
          <p:cNvPr id="23" name="文本占位符 3"/>
          <p:cNvSpPr>
            <a:spLocks noGrp="1"/>
          </p:cNvSpPr>
          <p:nvPr>
            <p:ph type="body" sz="quarter" idx="16" hasCustomPrompt="1"/>
          </p:nvPr>
        </p:nvSpPr>
        <p:spPr>
          <a:xfrm>
            <a:off x="882142" y="2863450"/>
            <a:ext cx="2613752" cy="565550"/>
          </a:xfrm>
          <a:prstGeom prst="rect">
            <a:avLst/>
          </a:prstGeom>
          <a:ln>
            <a:solidFill>
              <a:schemeClr val="bg1"/>
            </a:solidFill>
          </a:ln>
        </p:spPr>
        <p:txBody>
          <a:bodyPr anchor="ctr"/>
          <a:lstStyle>
            <a:lvl1pPr marL="0" indent="0" algn="ctr">
              <a:buNone/>
              <a:defRPr sz="3600" b="1">
                <a:solidFill>
                  <a:schemeClr val="bg1"/>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424618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选题背景">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203109"/>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选题背景</a:t>
            </a:r>
          </a:p>
        </p:txBody>
      </p:sp>
      <p:sp>
        <p:nvSpPr>
          <p:cNvPr id="6" name="文本占位符 3"/>
          <p:cNvSpPr>
            <a:spLocks noGrp="1"/>
          </p:cNvSpPr>
          <p:nvPr>
            <p:ph type="body" sz="quarter" idx="11" hasCustomPrompt="1"/>
          </p:nvPr>
        </p:nvSpPr>
        <p:spPr>
          <a:xfrm>
            <a:off x="161913" y="144228"/>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78464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论文结构">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论文结构</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02</a:t>
            </a:r>
            <a:endParaRPr kumimoji="1" lang="zh-CN" altLang="en-US" dirty="0"/>
          </a:p>
        </p:txBody>
      </p:sp>
    </p:spTree>
    <p:extLst>
      <p:ext uri="{BB962C8B-B14F-4D97-AF65-F5344CB8AC3E}">
        <p14:creationId xmlns:p14="http://schemas.microsoft.com/office/powerpoint/2010/main" val="305727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相关工作">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相关工作</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03</a:t>
            </a:r>
            <a:endParaRPr kumimoji="1" lang="zh-CN" altLang="en-US" dirty="0"/>
          </a:p>
        </p:txBody>
      </p:sp>
    </p:spTree>
    <p:extLst>
      <p:ext uri="{BB962C8B-B14F-4D97-AF65-F5344CB8AC3E}">
        <p14:creationId xmlns:p14="http://schemas.microsoft.com/office/powerpoint/2010/main" val="321186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网络模型">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网络模型</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04</a:t>
            </a:r>
            <a:endParaRPr kumimoji="1" lang="zh-CN" altLang="en-US" dirty="0"/>
          </a:p>
        </p:txBody>
      </p:sp>
    </p:spTree>
    <p:extLst>
      <p:ext uri="{BB962C8B-B14F-4D97-AF65-F5344CB8AC3E}">
        <p14:creationId xmlns:p14="http://schemas.microsoft.com/office/powerpoint/2010/main" val="181059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结果分析">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结果分析</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05</a:t>
            </a:r>
            <a:endParaRPr kumimoji="1" lang="zh-CN" altLang="en-US" dirty="0"/>
          </a:p>
        </p:txBody>
      </p:sp>
    </p:spTree>
    <p:extLst>
      <p:ext uri="{BB962C8B-B14F-4D97-AF65-F5344CB8AC3E}">
        <p14:creationId xmlns:p14="http://schemas.microsoft.com/office/powerpoint/2010/main" val="85712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参考文献">
    <p:spTree>
      <p:nvGrpSpPr>
        <p:cNvPr id="1" name=""/>
        <p:cNvGrpSpPr/>
        <p:nvPr/>
      </p:nvGrpSpPr>
      <p:grpSpPr>
        <a:xfrm>
          <a:off x="0" y="0"/>
          <a:ext cx="0" cy="0"/>
          <a:chOff x="0" y="0"/>
          <a:chExt cx="0" cy="0"/>
        </a:xfrm>
      </p:grpSpPr>
      <p:sp>
        <p:nvSpPr>
          <p:cNvPr id="4" name="矩形 3"/>
          <p:cNvSpPr/>
          <p:nvPr userDrawn="1"/>
        </p:nvSpPr>
        <p:spPr>
          <a:xfrm>
            <a:off x="0" y="1"/>
            <a:ext cx="12192000" cy="6511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占位符 3"/>
          <p:cNvSpPr>
            <a:spLocks noGrp="1"/>
          </p:cNvSpPr>
          <p:nvPr>
            <p:ph type="body" sz="quarter" idx="10" hasCustomPrompt="1"/>
          </p:nvPr>
        </p:nvSpPr>
        <p:spPr>
          <a:xfrm>
            <a:off x="886691" y="144228"/>
            <a:ext cx="3819097" cy="362708"/>
          </a:xfrm>
          <a:prstGeom prst="rect">
            <a:avLst/>
          </a:prstGeom>
        </p:spPr>
        <p:txBody>
          <a:bodyPr anchor="t"/>
          <a:lstStyle>
            <a:lvl1pPr marL="0" indent="0">
              <a:buNone/>
              <a:defRPr sz="1800" b="1">
                <a:solidFill>
                  <a:schemeClr val="bg1"/>
                </a:solidFill>
              </a:defRPr>
            </a:lvl1pPr>
          </a:lstStyle>
          <a:p>
            <a:pPr lvl="0"/>
            <a:r>
              <a:rPr kumimoji="1" lang="zh-CN" altLang="en-US" dirty="0"/>
              <a:t>参考文献</a:t>
            </a:r>
          </a:p>
        </p:txBody>
      </p:sp>
      <p:sp>
        <p:nvSpPr>
          <p:cNvPr id="6" name="文本占位符 3"/>
          <p:cNvSpPr>
            <a:spLocks noGrp="1"/>
          </p:cNvSpPr>
          <p:nvPr>
            <p:ph type="body" sz="quarter" idx="11" hasCustomPrompt="1"/>
          </p:nvPr>
        </p:nvSpPr>
        <p:spPr>
          <a:xfrm>
            <a:off x="161913" y="85346"/>
            <a:ext cx="724778" cy="480471"/>
          </a:xfrm>
          <a:prstGeom prst="rect">
            <a:avLst/>
          </a:prstGeom>
        </p:spPr>
        <p:txBody>
          <a:bodyPr anchor="ctr"/>
          <a:lstStyle>
            <a:lvl1pPr marL="0" indent="0">
              <a:buNone/>
              <a:defRPr sz="3600" b="1">
                <a:solidFill>
                  <a:schemeClr val="bg1"/>
                </a:solidFill>
              </a:defRPr>
            </a:lvl1pPr>
          </a:lstStyle>
          <a:p>
            <a:pPr lvl="0"/>
            <a:r>
              <a:rPr kumimoji="1" lang="en-US" altLang="zh-CN" dirty="0"/>
              <a:t>06</a:t>
            </a:r>
            <a:endParaRPr kumimoji="1" lang="zh-CN" altLang="en-US" dirty="0"/>
          </a:p>
        </p:txBody>
      </p:sp>
    </p:spTree>
    <p:extLst>
      <p:ext uri="{BB962C8B-B14F-4D97-AF65-F5344CB8AC3E}">
        <p14:creationId xmlns:p14="http://schemas.microsoft.com/office/powerpoint/2010/main" val="201591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纯蓝色">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1336319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FF105-3A80-444C-87F8-598C3534FA6A}" type="datetimeFigureOut">
              <a:rPr lang="zh-CN" altLang="en-US" smtClean="0"/>
              <a:t>2017/6/2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8171BD-479F-4313-B29A-FC80FF71D177}" type="slidenum">
              <a:rPr lang="zh-CN" altLang="en-US" smtClean="0"/>
              <a:t>‹#›</a:t>
            </a:fld>
            <a:endParaRPr lang="zh-CN" altLang="en-US"/>
          </a:p>
        </p:txBody>
      </p:sp>
    </p:spTree>
    <p:extLst>
      <p:ext uri="{BB962C8B-B14F-4D97-AF65-F5344CB8AC3E}">
        <p14:creationId xmlns:p14="http://schemas.microsoft.com/office/powerpoint/2010/main" val="64541952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5" r:id="rId4"/>
    <p:sldLayoutId id="2147483666" r:id="rId5"/>
    <p:sldLayoutId id="2147483667" r:id="rId6"/>
    <p:sldLayoutId id="2147483668" r:id="rId7"/>
    <p:sldLayoutId id="2147483669" r:id="rId8"/>
    <p:sldLayoutId id="2147483664"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
          <p:cNvSpPr txBox="1">
            <a:spLocks/>
          </p:cNvSpPr>
          <p:nvPr/>
        </p:nvSpPr>
        <p:spPr>
          <a:xfrm>
            <a:off x="3165443" y="5156913"/>
            <a:ext cx="5772586" cy="6472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3600" dirty="0">
                <a:solidFill>
                  <a:schemeClr val="tx1"/>
                </a:solidFill>
                <a:latin typeface="+mj-ea"/>
                <a:ea typeface="+mj-ea"/>
              </a:rPr>
              <a:t>本科生毕业答辩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522" y="2064582"/>
            <a:ext cx="2336428" cy="2336428"/>
          </a:xfrm>
          <a:prstGeom prst="rect">
            <a:avLst/>
          </a:prstGeom>
        </p:spPr>
      </p:pic>
    </p:spTree>
    <p:extLst>
      <p:ext uri="{BB962C8B-B14F-4D97-AF65-F5344CB8AC3E}">
        <p14:creationId xmlns:p14="http://schemas.microsoft.com/office/powerpoint/2010/main" val="42049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699493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8" name="矩形 7"/>
          <p:cNvSpPr/>
          <p:nvPr/>
        </p:nvSpPr>
        <p:spPr>
          <a:xfrm>
            <a:off x="-128917" y="0"/>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6"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相关工作</a:t>
            </a:r>
          </a:p>
        </p:txBody>
      </p:sp>
      <p:sp>
        <p:nvSpPr>
          <p:cNvPr id="7"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03</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
        <p:nvSpPr>
          <p:cNvPr id="51" name="文本框 50"/>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Tree>
    <p:extLst>
      <p:ext uri="{BB962C8B-B14F-4D97-AF65-F5344CB8AC3E}">
        <p14:creationId xmlns:p14="http://schemas.microsoft.com/office/powerpoint/2010/main" val="110857866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2" presetClass="exit" presetSubtype="1" fill="hold" grpId="0" nodeType="after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grpId="1" nodeType="click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0-ppt_h/2"/>
                                          </p:val>
                                        </p:tav>
                                      </p:tavLst>
                                    </p:anim>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6">
                                            <p:txEl>
                                              <p:pRg st="0" end="0"/>
                                            </p:txEl>
                                          </p:spTgt>
                                        </p:tgtEl>
                                      </p:cBhvr>
                                    </p:animEffect>
                                    <p:set>
                                      <p:cBhvr>
                                        <p:cTn id="35" dur="1" fill="hold">
                                          <p:stCondLst>
                                            <p:cond delay="249"/>
                                          </p:stCondLst>
                                        </p:cTn>
                                        <p:tgtEl>
                                          <p:spTgt spid="6">
                                            <p:txEl>
                                              <p:pRg st="0" end="0"/>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7">
                                            <p:txEl>
                                              <p:pRg st="0" end="0"/>
                                            </p:txEl>
                                          </p:spTgt>
                                        </p:tgtEl>
                                      </p:cBhvr>
                                    </p:animEffect>
                                    <p:set>
                                      <p:cBhvr>
                                        <p:cTn id="38" dur="1" fill="hold">
                                          <p:stCondLst>
                                            <p:cond delay="249"/>
                                          </p:stCondLst>
                                        </p:cTn>
                                        <p:tgtEl>
                                          <p:spTgt spid="7">
                                            <p:txEl>
                                              <p:pRg st="0" end="0"/>
                                            </p:txEl>
                                          </p:spTgt>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Effect transition="in" filter="fade">
                                      <p:cBhvr>
                                        <p:cTn id="42" dur="500"/>
                                        <p:tgtEl>
                                          <p:spTgt spid="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P spid="8" grpId="0" animBg="1"/>
      <p:bldP spid="8" grpId="1" animBg="1"/>
      <p:bldP spid="6" grpId="0" build="p"/>
      <p:bldP spid="6" grpId="1" build="allAtOnce"/>
      <p:bldP spid="7" grpId="0" build="p"/>
      <p:bldP spid="7" grpId="1" build="allAtOnce"/>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kumimoji="1" lang="zh-CN" altLang="en-US" dirty="0">
                <a:latin typeface="Century Gothic"/>
              </a:rPr>
              <a:t>相关工作</a:t>
            </a:r>
            <a:endParaRPr kumimoji="1" lang="en-US" altLang="zh-CN" dirty="0">
              <a:latin typeface="Century Gothic"/>
            </a:endParaRPr>
          </a:p>
        </p:txBody>
      </p:sp>
      <p:sp>
        <p:nvSpPr>
          <p:cNvPr id="24" name="文本占位符 23"/>
          <p:cNvSpPr>
            <a:spLocks noGrp="1"/>
          </p:cNvSpPr>
          <p:nvPr>
            <p:ph type="body" sz="quarter" idx="11"/>
          </p:nvPr>
        </p:nvSpPr>
        <p:spPr/>
        <p:txBody>
          <a:bodyPr>
            <a:normAutofit fontScale="92500" lnSpcReduction="20000"/>
          </a:bodyPr>
          <a:lstStyle/>
          <a:p>
            <a:r>
              <a:rPr lang="en-US" altLang="zh-CN" dirty="0"/>
              <a:t>03</a:t>
            </a:r>
            <a:endParaRPr lang="zh-CN" altLang="en-US" dirty="0"/>
          </a:p>
        </p:txBody>
      </p:sp>
      <p:sp>
        <p:nvSpPr>
          <p:cNvPr id="9" name="文本框 8"/>
          <p:cNvSpPr txBox="1"/>
          <p:nvPr/>
        </p:nvSpPr>
        <p:spPr>
          <a:xfrm>
            <a:off x="1589141" y="2080418"/>
            <a:ext cx="2738810" cy="707886"/>
          </a:xfrm>
          <a:prstGeom prst="rect">
            <a:avLst/>
          </a:prstGeom>
          <a:noFill/>
        </p:spPr>
        <p:txBody>
          <a:bodyPr wrap="square" rtlCol="0">
            <a:spAutoFit/>
          </a:bodyPr>
          <a:lstStyle/>
          <a:p>
            <a:pPr defTabSz="685800"/>
            <a:r>
              <a:rPr lang="zh-CN" altLang="en-US" sz="2000" dirty="0">
                <a:highlight>
                  <a:srgbClr val="C0C0C0"/>
                </a:highlight>
                <a:latin typeface="微软雅黑" panose="020B0503020204020204" pitchFamily="34" charset="-122"/>
                <a:ea typeface="微软雅黑" panose="020B0503020204020204" pitchFamily="34" charset="-122"/>
              </a:rPr>
              <a:t>这里我们认为大多数图像的噪声符合高斯分布</a:t>
            </a:r>
            <a:endParaRPr lang="en-US" altLang="zh-CN" sz="2000" dirty="0">
              <a:highlight>
                <a:srgbClr val="C0C0C0"/>
              </a:highlight>
              <a:latin typeface="微软雅黑" panose="020B0503020204020204" pitchFamily="34" charset="-122"/>
              <a:ea typeface="微软雅黑" panose="020B0503020204020204" pitchFamily="34" charset="-122"/>
            </a:endParaRPr>
          </a:p>
        </p:txBody>
      </p:sp>
      <p:sp>
        <p:nvSpPr>
          <p:cNvPr id="10" name="文本框 9"/>
          <p:cNvSpPr txBox="1"/>
          <p:nvPr/>
        </p:nvSpPr>
        <p:spPr>
          <a:xfrm>
            <a:off x="1684316" y="1538664"/>
            <a:ext cx="2561573" cy="523220"/>
          </a:xfrm>
          <a:prstGeom prst="rect">
            <a:avLst/>
          </a:prstGeom>
          <a:solidFill>
            <a:srgbClr val="376092"/>
          </a:solidFill>
          <a:ln>
            <a:noFill/>
          </a:ln>
        </p:spPr>
        <p:txBody>
          <a:bodyPr wrap="square" rtlCol="0">
            <a:spAutoFit/>
          </a:bodyPr>
          <a:lstStyle/>
          <a:p>
            <a:pPr algn="ctr" defTabSz="685800"/>
            <a:r>
              <a:rPr lang="zh-CN" altLang="en-US" sz="2800" dirty="0">
                <a:solidFill>
                  <a:prstClr val="white"/>
                </a:solidFill>
                <a:highlight>
                  <a:srgbClr val="376092"/>
                </a:highlight>
              </a:rPr>
              <a:t>噪声模型</a:t>
            </a:r>
          </a:p>
        </p:txBody>
      </p:sp>
      <p:sp>
        <p:nvSpPr>
          <p:cNvPr id="15" name="文本框 14"/>
          <p:cNvSpPr txBox="1"/>
          <p:nvPr/>
        </p:nvSpPr>
        <p:spPr>
          <a:xfrm>
            <a:off x="1930646" y="3112632"/>
            <a:ext cx="2689648" cy="769441"/>
          </a:xfrm>
          <a:prstGeom prst="rect">
            <a:avLst/>
          </a:prstGeom>
          <a:noFill/>
        </p:spPr>
        <p:txBody>
          <a:bodyPr wrap="square" rtlCol="0">
            <a:spAutoFit/>
          </a:bodyPr>
          <a:lstStyle/>
          <a:p>
            <a:r>
              <a:rPr lang="en-US" altLang="zh-CN" sz="4400" dirty="0">
                <a:solidFill>
                  <a:schemeClr val="bg1"/>
                </a:solidFill>
                <a:highlight>
                  <a:srgbClr val="376092"/>
                </a:highlight>
              </a:rPr>
              <a:t>Y=R+N</a:t>
            </a:r>
            <a:endParaRPr lang="zh-CN" altLang="en-US" sz="4400" dirty="0">
              <a:solidFill>
                <a:schemeClr val="bg1"/>
              </a:solidFill>
              <a:highlight>
                <a:srgbClr val="376092"/>
              </a:highlight>
            </a:endParaRPr>
          </a:p>
        </p:txBody>
      </p:sp>
      <p:sp>
        <p:nvSpPr>
          <p:cNvPr id="22" name="Freeform 183"/>
          <p:cNvSpPr>
            <a:spLocks noEditPoints="1"/>
          </p:cNvSpPr>
          <p:nvPr/>
        </p:nvSpPr>
        <p:spPr bwMode="auto">
          <a:xfrm>
            <a:off x="9749933" y="1973506"/>
            <a:ext cx="746125" cy="742950"/>
          </a:xfrm>
          <a:custGeom>
            <a:avLst/>
            <a:gdLst/>
            <a:ahLst/>
            <a:cxnLst>
              <a:cxn ang="0">
                <a:pos x="0" y="0"/>
              </a:cxn>
              <a:cxn ang="0">
                <a:pos x="20" y="468"/>
              </a:cxn>
              <a:cxn ang="0">
                <a:pos x="192" y="374"/>
              </a:cxn>
              <a:cxn ang="0">
                <a:pos x="232" y="442"/>
              </a:cxn>
              <a:cxn ang="0">
                <a:pos x="294" y="330"/>
              </a:cxn>
              <a:cxn ang="0">
                <a:pos x="470" y="284"/>
              </a:cxn>
              <a:cxn ang="0">
                <a:pos x="0" y="0"/>
              </a:cxn>
              <a:cxn ang="0">
                <a:pos x="232" y="396"/>
              </a:cxn>
              <a:cxn ang="0">
                <a:pos x="54" y="80"/>
              </a:cxn>
              <a:cxn ang="0">
                <a:pos x="272" y="324"/>
              </a:cxn>
              <a:cxn ang="0">
                <a:pos x="232" y="396"/>
              </a:cxn>
            </a:cxnLst>
            <a:rect l="0" t="0" r="r" b="b"/>
            <a:pathLst>
              <a:path w="470" h="468">
                <a:moveTo>
                  <a:pt x="0" y="0"/>
                </a:moveTo>
                <a:lnTo>
                  <a:pt x="20" y="468"/>
                </a:lnTo>
                <a:lnTo>
                  <a:pt x="192" y="374"/>
                </a:lnTo>
                <a:lnTo>
                  <a:pt x="232" y="442"/>
                </a:lnTo>
                <a:lnTo>
                  <a:pt x="294" y="330"/>
                </a:lnTo>
                <a:lnTo>
                  <a:pt x="470" y="284"/>
                </a:lnTo>
                <a:lnTo>
                  <a:pt x="0" y="0"/>
                </a:lnTo>
                <a:close/>
                <a:moveTo>
                  <a:pt x="232" y="396"/>
                </a:moveTo>
                <a:lnTo>
                  <a:pt x="54" y="80"/>
                </a:lnTo>
                <a:lnTo>
                  <a:pt x="272" y="324"/>
                </a:lnTo>
                <a:lnTo>
                  <a:pt x="232" y="39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p:cNvSpPr txBox="1"/>
          <p:nvPr/>
        </p:nvSpPr>
        <p:spPr>
          <a:xfrm>
            <a:off x="9348129" y="2574023"/>
            <a:ext cx="1571625" cy="923330"/>
          </a:xfrm>
          <a:prstGeom prst="rect">
            <a:avLst/>
          </a:prstGeom>
          <a:noFill/>
        </p:spPr>
        <p:txBody>
          <a:bodyPr wrap="square" rtlCol="0">
            <a:spAutoFit/>
          </a:bodyPr>
          <a:lstStyle/>
          <a:p>
            <a:r>
              <a:rPr lang="en-US" altLang="zh-CN" sz="5400" dirty="0">
                <a:solidFill>
                  <a:schemeClr val="bg1"/>
                </a:solidFill>
              </a:rPr>
              <a:t>31%</a:t>
            </a:r>
            <a:endParaRPr lang="zh-CN" altLang="en-US" sz="5400" dirty="0">
              <a:solidFill>
                <a:schemeClr val="bg1"/>
              </a:solidFill>
            </a:endParaRPr>
          </a:p>
        </p:txBody>
      </p:sp>
      <p:pic>
        <p:nvPicPr>
          <p:cNvPr id="26" name="图片 25" descr="图片包含 人员, 妇女, 户外, 服装&#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4845" r="8985"/>
          <a:stretch/>
        </p:blipFill>
        <p:spPr>
          <a:xfrm>
            <a:off x="6862838" y="1058896"/>
            <a:ext cx="3742911" cy="4343605"/>
          </a:xfrm>
          <a:prstGeom prst="rect">
            <a:avLst/>
          </a:prstGeom>
        </p:spPr>
      </p:pic>
      <p:pic>
        <p:nvPicPr>
          <p:cNvPr id="30" name="图片 29"/>
          <p:cNvPicPr>
            <a:picLocks noChangeAspect="1"/>
          </p:cNvPicPr>
          <p:nvPr/>
        </p:nvPicPr>
        <p:blipFill rotWithShape="1">
          <a:blip r:embed="rId4">
            <a:extLst>
              <a:ext uri="{28A0092B-C50C-407E-A947-70E740481C1C}">
                <a14:useLocalDpi xmlns:a14="http://schemas.microsoft.com/office/drawing/2010/main" val="0"/>
              </a:ext>
            </a:extLst>
          </a:blip>
          <a:srcRect r="15327"/>
          <a:stretch/>
        </p:blipFill>
        <p:spPr>
          <a:xfrm>
            <a:off x="7338694" y="1427317"/>
            <a:ext cx="3737515" cy="4343605"/>
          </a:xfrm>
          <a:prstGeom prst="rect">
            <a:avLst/>
          </a:prstGeom>
        </p:spPr>
      </p:pic>
      <p:pic>
        <p:nvPicPr>
          <p:cNvPr id="28" name="图片 27" descr="图片包含 人员, 妇女, 服装, 饰头巾&#10;&#10;已生成极高可信度的说明"/>
          <p:cNvPicPr>
            <a:picLocks noChangeAspect="1"/>
          </p:cNvPicPr>
          <p:nvPr/>
        </p:nvPicPr>
        <p:blipFill rotWithShape="1">
          <a:blip r:embed="rId5">
            <a:extLst>
              <a:ext uri="{28A0092B-C50C-407E-A947-70E740481C1C}">
                <a14:useLocalDpi xmlns:a14="http://schemas.microsoft.com/office/drawing/2010/main" val="0"/>
              </a:ext>
            </a:extLst>
          </a:blip>
          <a:srcRect l="7694" r="9606"/>
          <a:stretch/>
        </p:blipFill>
        <p:spPr>
          <a:xfrm>
            <a:off x="7804672" y="1894433"/>
            <a:ext cx="3609167" cy="4364077"/>
          </a:xfrm>
          <a:prstGeom prst="rect">
            <a:avLst/>
          </a:prstGeom>
        </p:spPr>
      </p:pic>
      <mc:AlternateContent xmlns:mc="http://schemas.openxmlformats.org/markup-compatibility/2006">
        <mc:Choice xmlns:a14="http://schemas.microsoft.com/office/drawing/2010/main" Requires="a14">
          <p:sp>
            <p:nvSpPr>
              <p:cNvPr id="31" name="矩形 30"/>
              <p:cNvSpPr/>
              <p:nvPr/>
            </p:nvSpPr>
            <p:spPr>
              <a:xfrm>
                <a:off x="1177042" y="4320986"/>
                <a:ext cx="3576123" cy="1081515"/>
              </a:xfrm>
              <a:prstGeom prst="rect">
                <a:avLst/>
              </a:prstGeom>
              <a:solidFill>
                <a:srgbClr val="376092"/>
              </a:solid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800" b="1" i="1" smtClean="0">
                          <a:solidFill>
                            <a:schemeClr val="bg1"/>
                          </a:solidFill>
                          <a:latin typeface="Cambria Math" panose="02040503050406030204" pitchFamily="18" charset="0"/>
                        </a:rPr>
                        <m:t>𝑵</m:t>
                      </m:r>
                      <m:d>
                        <m:dPr>
                          <m:ctrlPr>
                            <a:rPr lang="zh-CN" altLang="en-US" sz="2800" b="1" i="1">
                              <a:solidFill>
                                <a:schemeClr val="bg1"/>
                              </a:solidFill>
                              <a:latin typeface="Cambria Math" panose="02040503050406030204" pitchFamily="18" charset="0"/>
                            </a:rPr>
                          </m:ctrlPr>
                        </m:dPr>
                        <m:e>
                          <m:r>
                            <a:rPr lang="zh-CN" altLang="en-US" sz="2800" b="1" i="1">
                              <a:solidFill>
                                <a:schemeClr val="bg1"/>
                              </a:solidFill>
                              <a:latin typeface="Cambria Math" panose="02040503050406030204" pitchFamily="18" charset="0"/>
                            </a:rPr>
                            <m:t>𝒙</m:t>
                          </m:r>
                        </m:e>
                      </m:d>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r>
                            <a:rPr lang="zh-CN" altLang="en-US" sz="2800" b="1" i="1">
                              <a:solidFill>
                                <a:schemeClr val="bg1"/>
                              </a:solidFill>
                              <a:latin typeface="Cambria Math" panose="02040503050406030204" pitchFamily="18" charset="0"/>
                            </a:rPr>
                            <m:t>𝟏</m:t>
                          </m:r>
                        </m:num>
                        <m:den>
                          <m:r>
                            <a:rPr lang="zh-CN" altLang="en-US" sz="2800" b="1" i="1">
                              <a:solidFill>
                                <a:schemeClr val="bg1"/>
                              </a:solidFill>
                              <a:latin typeface="Cambria Math" panose="02040503050406030204" pitchFamily="18" charset="0"/>
                            </a:rPr>
                            <m:t>𝝈</m:t>
                          </m:r>
                          <m:rad>
                            <m:radPr>
                              <m:degHide m:val="on"/>
                              <m:ctrlPr>
                                <a:rPr lang="zh-CN" altLang="en-US" sz="2800" b="1" i="1">
                                  <a:solidFill>
                                    <a:schemeClr val="bg1"/>
                                  </a:solidFill>
                                  <a:latin typeface="Cambria Math" panose="02040503050406030204" pitchFamily="18" charset="0"/>
                                </a:rPr>
                              </m:ctrlPr>
                            </m:radPr>
                            <m:deg/>
                            <m:e>
                              <m:r>
                                <a:rPr lang="zh-CN" altLang="en-US" sz="2800" b="1" i="1">
                                  <a:solidFill>
                                    <a:schemeClr val="bg1"/>
                                  </a:solidFill>
                                  <a:latin typeface="Cambria Math" panose="02040503050406030204" pitchFamily="18" charset="0"/>
                                </a:rPr>
                                <m:t>𝟐</m:t>
                              </m:r>
                              <m:r>
                                <a:rPr lang="zh-CN" altLang="en-US" sz="2800" b="1" i="1">
                                  <a:solidFill>
                                    <a:schemeClr val="bg1"/>
                                  </a:solidFill>
                                  <a:latin typeface="Cambria Math" panose="02040503050406030204" pitchFamily="18" charset="0"/>
                                </a:rPr>
                                <m:t>𝝅</m:t>
                              </m:r>
                            </m:e>
                          </m:rad>
                        </m:den>
                      </m:f>
                      <m:r>
                        <a:rPr lang="zh-CN" altLang="en-US" sz="2800" b="1" i="1">
                          <a:solidFill>
                            <a:schemeClr val="bg1"/>
                          </a:solidFill>
                          <a:latin typeface="Cambria Math" panose="02040503050406030204" pitchFamily="18" charset="0"/>
                        </a:rPr>
                        <m:t>⋅</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ⅇ</m:t>
                          </m:r>
                        </m:e>
                        <m:sup>
                          <m:r>
                            <a:rPr lang="zh-CN" altLang="en-US" sz="2800" b="1" i="1">
                              <a:solidFill>
                                <a:schemeClr val="bg1"/>
                              </a:solidFill>
                              <a:latin typeface="Cambria Math" panose="02040503050406030204" pitchFamily="18" charset="0"/>
                            </a:rPr>
                            <m:t>−</m:t>
                          </m:r>
                          <m:f>
                            <m:fPr>
                              <m:ctrlPr>
                                <a:rPr lang="zh-CN" altLang="en-US" sz="2800" b="1" i="1">
                                  <a:solidFill>
                                    <a:schemeClr val="bg1"/>
                                  </a:solidFill>
                                  <a:latin typeface="Cambria Math" panose="02040503050406030204" pitchFamily="18" charset="0"/>
                                </a:rPr>
                              </m:ctrlPr>
                            </m:fPr>
                            <m:num>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𝒙</m:t>
                                  </m:r>
                                </m:e>
                                <m:sup>
                                  <m:r>
                                    <a:rPr lang="zh-CN" altLang="en-US" sz="2800" b="1" i="1">
                                      <a:solidFill>
                                        <a:schemeClr val="bg1"/>
                                      </a:solidFill>
                                      <a:latin typeface="Cambria Math" panose="02040503050406030204" pitchFamily="18" charset="0"/>
                                    </a:rPr>
                                    <m:t>𝟐</m:t>
                                  </m:r>
                                </m:sup>
                              </m:sSup>
                            </m:num>
                            <m:den>
                              <m:r>
                                <a:rPr lang="zh-CN" altLang="en-US" sz="2800" b="1" i="1">
                                  <a:solidFill>
                                    <a:schemeClr val="bg1"/>
                                  </a:solidFill>
                                  <a:latin typeface="Cambria Math" panose="02040503050406030204" pitchFamily="18" charset="0"/>
                                </a:rPr>
                                <m:t>𝟐</m:t>
                              </m:r>
                              <m:sSup>
                                <m:sSupPr>
                                  <m:ctrlPr>
                                    <a:rPr lang="zh-CN" altLang="en-US" sz="2800" b="1" i="1">
                                      <a:solidFill>
                                        <a:schemeClr val="bg1"/>
                                      </a:solidFill>
                                      <a:latin typeface="Cambria Math" panose="02040503050406030204" pitchFamily="18" charset="0"/>
                                    </a:rPr>
                                  </m:ctrlPr>
                                </m:sSupPr>
                                <m:e>
                                  <m:r>
                                    <a:rPr lang="zh-CN" altLang="en-US" sz="2800" b="1" i="1">
                                      <a:solidFill>
                                        <a:schemeClr val="bg1"/>
                                      </a:solidFill>
                                      <a:latin typeface="Cambria Math" panose="02040503050406030204" pitchFamily="18" charset="0"/>
                                    </a:rPr>
                                    <m:t>𝝈</m:t>
                                  </m:r>
                                </m:e>
                                <m:sup>
                                  <m:r>
                                    <a:rPr lang="zh-CN" altLang="en-US" sz="2800" b="1" i="1">
                                      <a:solidFill>
                                        <a:schemeClr val="bg1"/>
                                      </a:solidFill>
                                      <a:latin typeface="Cambria Math" panose="02040503050406030204" pitchFamily="18" charset="0"/>
                                    </a:rPr>
                                    <m:t>𝟐</m:t>
                                  </m:r>
                                </m:sup>
                              </m:sSup>
                            </m:den>
                          </m:f>
                        </m:sup>
                      </m:sSup>
                    </m:oMath>
                  </m:oMathPara>
                </a14:m>
                <a:endParaRPr lang="zh-CN" altLang="en-US" sz="2800" b="1" i="1" dirty="0">
                  <a:solidFill>
                    <a:schemeClr val="bg1"/>
                  </a:solidFill>
                </a:endParaRPr>
              </a:p>
            </p:txBody>
          </p:sp>
        </mc:Choice>
        <mc:Fallback>
          <p:sp>
            <p:nvSpPr>
              <p:cNvPr id="31" name="矩形 30"/>
              <p:cNvSpPr>
                <a:spLocks noRot="1" noChangeAspect="1" noMove="1" noResize="1" noEditPoints="1" noAdjustHandles="1" noChangeArrowheads="1" noChangeShapeType="1" noTextEdit="1"/>
              </p:cNvSpPr>
              <p:nvPr/>
            </p:nvSpPr>
            <p:spPr>
              <a:xfrm>
                <a:off x="1177042" y="4320986"/>
                <a:ext cx="3576123" cy="108151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60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相关工作</a:t>
            </a:r>
          </a:p>
        </p:txBody>
      </p:sp>
      <p:sp>
        <p:nvSpPr>
          <p:cNvPr id="3" name="文本占位符 2"/>
          <p:cNvSpPr>
            <a:spLocks noGrp="1"/>
          </p:cNvSpPr>
          <p:nvPr>
            <p:ph type="body" sz="quarter" idx="11"/>
          </p:nvPr>
        </p:nvSpPr>
        <p:spPr/>
        <p:txBody>
          <a:bodyPr>
            <a:normAutofit fontScale="92500" lnSpcReduction="20000"/>
          </a:bodyPr>
          <a:lstStyle/>
          <a:p>
            <a:r>
              <a:rPr lang="en-US" altLang="zh-CN" dirty="0"/>
              <a:t>03</a:t>
            </a:r>
            <a:endParaRPr lang="zh-CN" altLang="en-US" dirty="0"/>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2146"/>
          <a:stretch/>
        </p:blipFill>
        <p:spPr>
          <a:xfrm>
            <a:off x="0" y="3871938"/>
            <a:ext cx="12192000" cy="2986062"/>
          </a:xfrm>
          <a:prstGeom prst="rect">
            <a:avLst/>
          </a:prstGeom>
        </p:spPr>
      </p:pic>
      <p:cxnSp>
        <p:nvCxnSpPr>
          <p:cNvPr id="6"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20"/>
          <p:cNvGrpSpPr/>
          <p:nvPr/>
        </p:nvGrpSpPr>
        <p:grpSpPr>
          <a:xfrm>
            <a:off x="1392860" y="1853668"/>
            <a:ext cx="647034" cy="1000393"/>
            <a:chOff x="6257925" y="-9525"/>
            <a:chExt cx="1514475" cy="2341563"/>
          </a:xfrm>
          <a:solidFill>
            <a:schemeClr val="tx1"/>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cxnSp>
        <p:nvCxnSpPr>
          <p:cNvPr id="12"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20"/>
          <p:cNvGrpSpPr/>
          <p:nvPr/>
        </p:nvGrpSpPr>
        <p:grpSpPr>
          <a:xfrm>
            <a:off x="6635675" y="1852399"/>
            <a:ext cx="647034" cy="1000393"/>
            <a:chOff x="6257925" y="-9525"/>
            <a:chExt cx="1514475" cy="2341563"/>
          </a:xfrm>
          <a:solidFill>
            <a:schemeClr val="tx1"/>
          </a:solidFill>
        </p:grpSpPr>
        <p:sp>
          <p:nvSpPr>
            <p:cNvPr id="1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 52"/>
          <p:cNvGrpSpPr/>
          <p:nvPr/>
        </p:nvGrpSpPr>
        <p:grpSpPr>
          <a:xfrm>
            <a:off x="2639811" y="1897089"/>
            <a:ext cx="2535087" cy="957222"/>
            <a:chOff x="1089462" y="1294982"/>
            <a:chExt cx="2535087" cy="957222"/>
          </a:xfrm>
        </p:grpSpPr>
        <p:sp>
          <p:nvSpPr>
            <p:cNvPr id="1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19" name="矩形 18"/>
            <p:cNvSpPr/>
            <p:nvPr/>
          </p:nvSpPr>
          <p:spPr>
            <a:xfrm>
              <a:off x="1089462" y="1294982"/>
              <a:ext cx="1338828" cy="369332"/>
            </a:xfrm>
            <a:prstGeom prst="rect">
              <a:avLst/>
            </a:prstGeom>
          </p:spPr>
          <p:txBody>
            <a:bodyPr wrap="none">
              <a:spAutoFit/>
            </a:bodyPr>
            <a:lstStyle/>
            <a:p>
              <a:r>
                <a:rPr lang="zh-CN" altLang="en-US" b="1" dirty="0">
                  <a:solidFill>
                    <a:schemeClr val="accent1">
                      <a:lumMod val="75000"/>
                    </a:schemeClr>
                  </a:solidFill>
                </a:rPr>
                <a:t>空间域去噪</a:t>
              </a:r>
            </a:p>
          </p:txBody>
        </p:sp>
      </p:grpSp>
      <p:grpSp>
        <p:nvGrpSpPr>
          <p:cNvPr id="20" name="组 52"/>
          <p:cNvGrpSpPr/>
          <p:nvPr/>
        </p:nvGrpSpPr>
        <p:grpSpPr>
          <a:xfrm>
            <a:off x="7882625" y="1897514"/>
            <a:ext cx="2535087" cy="957222"/>
            <a:chOff x="1089462" y="1294982"/>
            <a:chExt cx="2535087" cy="957222"/>
          </a:xfrm>
        </p:grpSpPr>
        <p:sp>
          <p:nvSpPr>
            <p:cNvPr id="2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22" name="矩形 21"/>
            <p:cNvSpPr/>
            <p:nvPr/>
          </p:nvSpPr>
          <p:spPr>
            <a:xfrm>
              <a:off x="1089462" y="1294982"/>
              <a:ext cx="1107996" cy="369332"/>
            </a:xfrm>
            <a:prstGeom prst="rect">
              <a:avLst/>
            </a:prstGeom>
          </p:spPr>
          <p:txBody>
            <a:bodyPr wrap="none">
              <a:spAutoFit/>
            </a:bodyPr>
            <a:lstStyle/>
            <a:p>
              <a:r>
                <a:rPr lang="zh-CN" altLang="en-US" b="1" dirty="0">
                  <a:solidFill>
                    <a:schemeClr val="accent1">
                      <a:lumMod val="75000"/>
                    </a:schemeClr>
                  </a:solidFill>
                </a:rPr>
                <a:t>频域去噪</a:t>
              </a:r>
            </a:p>
          </p:txBody>
        </p:sp>
      </p:grpSp>
    </p:spTree>
    <p:extLst>
      <p:ext uri="{BB962C8B-B14F-4D97-AF65-F5344CB8AC3E}">
        <p14:creationId xmlns:p14="http://schemas.microsoft.com/office/powerpoint/2010/main" val="43550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grpSp>
        <p:nvGrpSpPr>
          <p:cNvPr id="6"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9" name="椭圆 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0" name="组合 20"/>
            <p:cNvGrpSpPr/>
            <p:nvPr/>
          </p:nvGrpSpPr>
          <p:grpSpPr>
            <a:xfrm>
              <a:off x="1542029" y="2918544"/>
              <a:ext cx="507108" cy="784050"/>
              <a:chOff x="6257925" y="-9525"/>
              <a:chExt cx="1514475" cy="2341563"/>
            </a:xfrm>
            <a:solidFill>
              <a:schemeClr val="accent1">
                <a:lumMod val="75000"/>
              </a:schemeClr>
            </a:solidFill>
          </p:grpSpPr>
          <p:sp>
            <p:nvSpPr>
              <p:cNvPr id="1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 name="矩形 6"/>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6" name="组 15"/>
          <p:cNvGrpSpPr/>
          <p:nvPr/>
        </p:nvGrpSpPr>
        <p:grpSpPr>
          <a:xfrm>
            <a:off x="3021353" y="3543378"/>
            <a:ext cx="1572796" cy="1572796"/>
            <a:chOff x="886691" y="2401677"/>
            <a:chExt cx="1817784" cy="1817784"/>
          </a:xfrm>
        </p:grpSpPr>
        <p:sp>
          <p:nvSpPr>
            <p:cNvPr id="18" name="椭圆 1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椭圆 20"/>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2" name="组合 20"/>
            <p:cNvGrpSpPr/>
            <p:nvPr/>
          </p:nvGrpSpPr>
          <p:grpSpPr>
            <a:xfrm>
              <a:off x="1542029" y="2918544"/>
              <a:ext cx="507108" cy="784050"/>
              <a:chOff x="6257925" y="-9525"/>
              <a:chExt cx="1514475" cy="2341563"/>
            </a:xfrm>
            <a:solidFill>
              <a:schemeClr val="accent1">
                <a:lumMod val="75000"/>
              </a:schemeClr>
            </a:solidFill>
          </p:grpSpPr>
          <p:sp>
            <p:nvSpPr>
              <p:cNvPr id="23"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6" name="矩形 25"/>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8" name="组 27"/>
          <p:cNvGrpSpPr/>
          <p:nvPr/>
        </p:nvGrpSpPr>
        <p:grpSpPr>
          <a:xfrm>
            <a:off x="4997786" y="2386233"/>
            <a:ext cx="1572796" cy="1572796"/>
            <a:chOff x="886691" y="2401677"/>
            <a:chExt cx="1817784" cy="1817784"/>
          </a:xfrm>
        </p:grpSpPr>
        <p:sp>
          <p:nvSpPr>
            <p:cNvPr id="38" name="椭圆 37"/>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9" name="椭圆 38"/>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0" name="组合 20"/>
            <p:cNvGrpSpPr/>
            <p:nvPr/>
          </p:nvGrpSpPr>
          <p:grpSpPr>
            <a:xfrm>
              <a:off x="1542029" y="2918544"/>
              <a:ext cx="507108" cy="784050"/>
              <a:chOff x="6257925" y="-9525"/>
              <a:chExt cx="1514475" cy="2341563"/>
            </a:xfrm>
            <a:solidFill>
              <a:schemeClr val="accent1">
                <a:lumMod val="75000"/>
              </a:schemeClr>
            </a:solidFill>
          </p:grpSpPr>
          <p:sp>
            <p:nvSpPr>
              <p:cNvPr id="4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9" name="矩形 28"/>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0" name="组 29"/>
          <p:cNvGrpSpPr/>
          <p:nvPr/>
        </p:nvGrpSpPr>
        <p:grpSpPr>
          <a:xfrm>
            <a:off x="6919499" y="3543378"/>
            <a:ext cx="1572796" cy="1572796"/>
            <a:chOff x="886691" y="2401677"/>
            <a:chExt cx="1817784" cy="1817784"/>
          </a:xfrm>
        </p:grpSpPr>
        <p:sp>
          <p:nvSpPr>
            <p:cNvPr id="32" name="椭圆 31"/>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3" name="椭圆 32"/>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4" name="组合 20"/>
            <p:cNvGrpSpPr/>
            <p:nvPr/>
          </p:nvGrpSpPr>
          <p:grpSpPr>
            <a:xfrm>
              <a:off x="1542029" y="2918544"/>
              <a:ext cx="507108" cy="784050"/>
              <a:chOff x="6257925" y="-9525"/>
              <a:chExt cx="1514475" cy="2341563"/>
            </a:xfrm>
            <a:solidFill>
              <a:schemeClr val="accent1">
                <a:lumMod val="75000"/>
              </a:schemeClr>
            </a:solidFill>
          </p:grpSpPr>
          <p:sp>
            <p:nvSpPr>
              <p:cNvPr id="3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1" name="矩形 30"/>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4" name="组 43"/>
          <p:cNvGrpSpPr/>
          <p:nvPr/>
        </p:nvGrpSpPr>
        <p:grpSpPr>
          <a:xfrm>
            <a:off x="8970347" y="2386233"/>
            <a:ext cx="1572796" cy="1572796"/>
            <a:chOff x="886691" y="2401677"/>
            <a:chExt cx="1817784" cy="1817784"/>
          </a:xfrm>
        </p:grpSpPr>
        <p:sp>
          <p:nvSpPr>
            <p:cNvPr id="45" name="椭圆 4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46" name="椭圆 4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47" name="组合 20"/>
            <p:cNvGrpSpPr/>
            <p:nvPr/>
          </p:nvGrpSpPr>
          <p:grpSpPr>
            <a:xfrm>
              <a:off x="1542029" y="2918544"/>
              <a:ext cx="507108" cy="784050"/>
              <a:chOff x="6257925" y="-9525"/>
              <a:chExt cx="1514475" cy="2341563"/>
            </a:xfrm>
            <a:solidFill>
              <a:schemeClr val="accent1">
                <a:lumMod val="75000"/>
              </a:schemeClr>
            </a:solidFill>
          </p:grpSpPr>
          <p:sp>
            <p:nvSpPr>
              <p:cNvPr id="4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3" name="组 52"/>
          <p:cNvGrpSpPr/>
          <p:nvPr/>
        </p:nvGrpSpPr>
        <p:grpSpPr>
          <a:xfrm>
            <a:off x="1094979" y="1306121"/>
            <a:ext cx="2535087" cy="957222"/>
            <a:chOff x="1089462" y="1294982"/>
            <a:chExt cx="2535087" cy="957222"/>
          </a:xfrm>
        </p:grpSpPr>
        <p:sp>
          <p:nvSpPr>
            <p:cNvPr id="5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2" name="矩形 5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4" name="组 53"/>
          <p:cNvGrpSpPr/>
          <p:nvPr/>
        </p:nvGrpSpPr>
        <p:grpSpPr>
          <a:xfrm>
            <a:off x="3021353" y="5266885"/>
            <a:ext cx="2535087" cy="957222"/>
            <a:chOff x="1089462" y="1294982"/>
            <a:chExt cx="2535087" cy="957222"/>
          </a:xfrm>
        </p:grpSpPr>
        <p:sp>
          <p:nvSpPr>
            <p:cNvPr id="55"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6" name="矩形 55"/>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57" name="组 56"/>
          <p:cNvGrpSpPr/>
          <p:nvPr/>
        </p:nvGrpSpPr>
        <p:grpSpPr>
          <a:xfrm>
            <a:off x="4997786" y="1292580"/>
            <a:ext cx="2535087" cy="957222"/>
            <a:chOff x="1089462" y="1294982"/>
            <a:chExt cx="2535087" cy="957222"/>
          </a:xfrm>
        </p:grpSpPr>
        <p:sp>
          <p:nvSpPr>
            <p:cNvPr id="58"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59" name="矩形 58"/>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0" name="组 59"/>
          <p:cNvGrpSpPr/>
          <p:nvPr/>
        </p:nvGrpSpPr>
        <p:grpSpPr>
          <a:xfrm>
            <a:off x="8970347" y="1292580"/>
            <a:ext cx="2535087" cy="957222"/>
            <a:chOff x="1089462" y="1294982"/>
            <a:chExt cx="2535087" cy="957222"/>
          </a:xfrm>
        </p:grpSpPr>
        <p:sp>
          <p:nvSpPr>
            <p:cNvPr id="61"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2" name="矩形 61"/>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grpSp>
        <p:nvGrpSpPr>
          <p:cNvPr id="63" name="组 62"/>
          <p:cNvGrpSpPr/>
          <p:nvPr/>
        </p:nvGrpSpPr>
        <p:grpSpPr>
          <a:xfrm>
            <a:off x="6919499" y="5266885"/>
            <a:ext cx="2535087" cy="957222"/>
            <a:chOff x="1089462" y="1294982"/>
            <a:chExt cx="2535087" cy="957222"/>
          </a:xfrm>
        </p:grpSpPr>
        <p:sp>
          <p:nvSpPr>
            <p:cNvPr id="6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顶部“开始”面板中可以对字体、字号、颜色、行距等进行修改。</a:t>
              </a:r>
              <a:endParaRPr lang="en-US" altLang="zh-CN" sz="1200" dirty="0">
                <a:solidFill>
                  <a:srgbClr val="404040"/>
                </a:solidFill>
              </a:endParaRPr>
            </a:p>
          </p:txBody>
        </p:sp>
        <p:sp>
          <p:nvSpPr>
            <p:cNvPr id="65" name="矩形 64"/>
            <p:cNvSpPr/>
            <p:nvPr/>
          </p:nvSpPr>
          <p:spPr>
            <a:xfrm>
              <a:off x="1089462" y="1294982"/>
              <a:ext cx="2031325" cy="369332"/>
            </a:xfrm>
            <a:prstGeom prst="rect">
              <a:avLst/>
            </a:prstGeom>
          </p:spPr>
          <p:txBody>
            <a:bodyPr wrap="none">
              <a:spAutoFit/>
            </a:bodyPr>
            <a:lstStyle/>
            <a:p>
              <a:r>
                <a:rPr lang="zh-CN" altLang="en-US" b="1" dirty="0">
                  <a:solidFill>
                    <a:schemeClr val="accent1">
                      <a:lumMod val="75000"/>
                    </a:schemeClr>
                  </a:solidFill>
                </a:rPr>
                <a:t>点击此处添加标题</a:t>
              </a:r>
            </a:p>
          </p:txBody>
        </p:sp>
      </p:grpSp>
    </p:spTree>
    <p:extLst>
      <p:ext uri="{BB962C8B-B14F-4D97-AF65-F5344CB8AC3E}">
        <p14:creationId xmlns:p14="http://schemas.microsoft.com/office/powerpoint/2010/main" val="168862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论文结构</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02</a:t>
            </a:r>
            <a:endParaRPr kumimoji="1" lang="zh-CN" altLang="en-US" dirty="0"/>
          </a:p>
        </p:txBody>
      </p:sp>
      <p:sp>
        <p:nvSpPr>
          <p:cNvPr id="6" name="右箭头 5"/>
          <p:cNvSpPr/>
          <p:nvPr/>
        </p:nvSpPr>
        <p:spPr>
          <a:xfrm>
            <a:off x="753956" y="3436373"/>
            <a:ext cx="10456606" cy="280220"/>
          </a:xfrm>
          <a:prstGeom prst="rightArrow">
            <a:avLst/>
          </a:prstGeom>
          <a:gradFill>
            <a:gsLst>
              <a:gs pos="100000">
                <a:schemeClr val="bg1">
                  <a:alpha val="0"/>
                </a:schemeClr>
              </a:gs>
              <a:gs pos="67000">
                <a:schemeClr val="accent1">
                  <a:lumMod val="75000"/>
                </a:schemeClr>
              </a:gs>
              <a:gs pos="23000">
                <a:schemeClr val="accent1">
                  <a:lumMod val="50000"/>
                  <a:alpha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 6"/>
          <p:cNvGrpSpPr/>
          <p:nvPr/>
        </p:nvGrpSpPr>
        <p:grpSpPr>
          <a:xfrm>
            <a:off x="753956" y="1922988"/>
            <a:ext cx="2919647" cy="1245981"/>
            <a:chOff x="886691" y="1746008"/>
            <a:chExt cx="2919647" cy="1245981"/>
          </a:xfrm>
        </p:grpSpPr>
        <p:sp>
          <p:nvSpPr>
            <p:cNvPr id="21" name="矩形 2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27" name="组 26"/>
          <p:cNvGrpSpPr/>
          <p:nvPr/>
        </p:nvGrpSpPr>
        <p:grpSpPr>
          <a:xfrm>
            <a:off x="3398834" y="3921907"/>
            <a:ext cx="2919647" cy="1245981"/>
            <a:chOff x="886691" y="1746008"/>
            <a:chExt cx="2919647" cy="1245981"/>
          </a:xfrm>
        </p:grpSpPr>
        <p:sp>
          <p:nvSpPr>
            <p:cNvPr id="28" name="矩形 27"/>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29"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0" name="组 29"/>
          <p:cNvGrpSpPr/>
          <p:nvPr/>
        </p:nvGrpSpPr>
        <p:grpSpPr>
          <a:xfrm>
            <a:off x="5817569" y="1922988"/>
            <a:ext cx="2919647" cy="1245981"/>
            <a:chOff x="886691" y="1746008"/>
            <a:chExt cx="2919647" cy="1245981"/>
          </a:xfrm>
        </p:grpSpPr>
        <p:sp>
          <p:nvSpPr>
            <p:cNvPr id="31" name="矩形 30"/>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2"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grpSp>
        <p:nvGrpSpPr>
          <p:cNvPr id="33" name="组 32"/>
          <p:cNvGrpSpPr/>
          <p:nvPr/>
        </p:nvGrpSpPr>
        <p:grpSpPr>
          <a:xfrm>
            <a:off x="8462447" y="3921907"/>
            <a:ext cx="2919647" cy="1245981"/>
            <a:chOff x="886691" y="1746008"/>
            <a:chExt cx="2919647" cy="1245981"/>
          </a:xfrm>
        </p:grpSpPr>
        <p:sp>
          <p:nvSpPr>
            <p:cNvPr id="34" name="矩形 33"/>
            <p:cNvSpPr/>
            <p:nvPr/>
          </p:nvSpPr>
          <p:spPr>
            <a:xfrm>
              <a:off x="886691" y="2179459"/>
              <a:ext cx="2919647" cy="812530"/>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a:t>
              </a:r>
            </a:p>
          </p:txBody>
        </p:sp>
        <p:sp>
          <p:nvSpPr>
            <p:cNvPr id="35" name="文本框 8"/>
            <p:cNvSpPr txBox="1"/>
            <p:nvPr/>
          </p:nvSpPr>
          <p:spPr>
            <a:xfrm>
              <a:off x="886691" y="1746008"/>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在此处添加小结标题</a:t>
              </a:r>
            </a:p>
          </p:txBody>
        </p:sp>
      </p:grpSp>
    </p:spTree>
    <p:extLst>
      <p:ext uri="{BB962C8B-B14F-4D97-AF65-F5344CB8AC3E}">
        <p14:creationId xmlns:p14="http://schemas.microsoft.com/office/powerpoint/2010/main" val="5680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01</a:t>
            </a:r>
            <a:endParaRPr kumimoji="1" lang="zh-CN" altLang="en-US" dirty="0"/>
          </a:p>
        </p:txBody>
      </p:sp>
      <p:pic>
        <p:nvPicPr>
          <p:cNvPr id="9" name="图片 8"/>
          <p:cNvPicPr>
            <a:picLocks noChangeAspect="1"/>
          </p:cNvPicPr>
          <p:nvPr/>
        </p:nvPicPr>
        <p:blipFill rotWithShape="1">
          <a:blip r:embed="rId2">
            <a:extLst>
              <a:ext uri="{BEBA8EAE-BF5A-486C-A8C5-ECC9F3942E4B}">
                <a14:imgProps xmlns:a14="http://schemas.microsoft.com/office/drawing/2010/main">
                  <a14:imgLayer r:embed="rId3">
                    <a14:imgEffect>
                      <a14:saturation sat="51000"/>
                    </a14:imgEffect>
                    <a14:imgEffect>
                      <a14:brightnessContrast bright="6000" contrast="-9000"/>
                    </a14:imgEffect>
                  </a14:imgLayer>
                </a14:imgProps>
              </a:ext>
              <a:ext uri="{28A0092B-C50C-407E-A947-70E740481C1C}">
                <a14:useLocalDpi xmlns:a14="http://schemas.microsoft.com/office/drawing/2010/main" val="0"/>
              </a:ext>
            </a:extLst>
          </a:blip>
          <a:srcRect t="34292" b="27277"/>
          <a:stretch/>
        </p:blipFill>
        <p:spPr>
          <a:xfrm>
            <a:off x="0" y="4223630"/>
            <a:ext cx="12192000" cy="2634370"/>
          </a:xfrm>
          <a:prstGeom prst="rect">
            <a:avLst/>
          </a:prstGeom>
        </p:spPr>
      </p:pic>
      <p:sp>
        <p:nvSpPr>
          <p:cNvPr id="21" name="文本框 8"/>
          <p:cNvSpPr txBox="1"/>
          <p:nvPr/>
        </p:nvSpPr>
        <p:spPr>
          <a:xfrm>
            <a:off x="2639811" y="1730638"/>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15" name="直线连接符 14"/>
          <p:cNvCxnSpPr/>
          <p:nvPr/>
        </p:nvCxnSpPr>
        <p:spPr>
          <a:xfrm>
            <a:off x="2522863" y="1853668"/>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0"/>
          <p:cNvGrpSpPr/>
          <p:nvPr/>
        </p:nvGrpSpPr>
        <p:grpSpPr>
          <a:xfrm>
            <a:off x="1392860" y="1853668"/>
            <a:ext cx="647034" cy="1000393"/>
            <a:chOff x="6257925" y="-9525"/>
            <a:chExt cx="1514475" cy="2341563"/>
          </a:xfrm>
          <a:solidFill>
            <a:schemeClr val="tx1"/>
          </a:solidFill>
        </p:grpSpPr>
        <p:sp>
          <p:nvSpPr>
            <p:cNvPr id="25"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框 8"/>
          <p:cNvSpPr txBox="1"/>
          <p:nvPr/>
        </p:nvSpPr>
        <p:spPr>
          <a:xfrm>
            <a:off x="7882626" y="1729369"/>
            <a:ext cx="2517668"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cxnSp>
        <p:nvCxnSpPr>
          <p:cNvPr id="29" name="直线连接符 28"/>
          <p:cNvCxnSpPr/>
          <p:nvPr/>
        </p:nvCxnSpPr>
        <p:spPr>
          <a:xfrm>
            <a:off x="7765678" y="1852399"/>
            <a:ext cx="0" cy="10466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0"/>
          <p:cNvGrpSpPr/>
          <p:nvPr/>
        </p:nvGrpSpPr>
        <p:grpSpPr>
          <a:xfrm>
            <a:off x="6635675" y="1852399"/>
            <a:ext cx="647034" cy="1000393"/>
            <a:chOff x="6257925" y="-9525"/>
            <a:chExt cx="1514475" cy="2341563"/>
          </a:xfrm>
          <a:solidFill>
            <a:schemeClr val="tx1"/>
          </a:solidFill>
        </p:grpSpPr>
        <p:sp>
          <p:nvSpPr>
            <p:cNvPr id="31"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研究方法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03</a:t>
            </a:r>
            <a:endParaRPr kumimoji="1" lang="zh-CN" altLang="en-US" dirty="0"/>
          </a:p>
        </p:txBody>
      </p:sp>
      <p:sp>
        <p:nvSpPr>
          <p:cNvPr id="5" name="右箭头 4"/>
          <p:cNvSpPr/>
          <p:nvPr/>
        </p:nvSpPr>
        <p:spPr>
          <a:xfrm>
            <a:off x="8458410" y="3023420"/>
            <a:ext cx="2831690" cy="2507226"/>
          </a:xfrm>
          <a:prstGeom prst="rightArrow">
            <a:avLst>
              <a:gd name="adj1" fmla="val 65827"/>
              <a:gd name="adj2" fmla="val 435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1" name="右箭头 20"/>
          <p:cNvSpPr/>
          <p:nvPr/>
        </p:nvSpPr>
        <p:spPr>
          <a:xfrm>
            <a:off x="6400484" y="3023420"/>
            <a:ext cx="2979174" cy="2507226"/>
          </a:xfrm>
          <a:prstGeom prst="rightArrow">
            <a:avLst>
              <a:gd name="adj1" fmla="val 65827"/>
              <a:gd name="adj2" fmla="val 4352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4" name="右箭头 23"/>
          <p:cNvSpPr/>
          <p:nvPr/>
        </p:nvSpPr>
        <p:spPr>
          <a:xfrm>
            <a:off x="3946455" y="3023420"/>
            <a:ext cx="3391078" cy="2507226"/>
          </a:xfrm>
          <a:prstGeom prst="rightArrow">
            <a:avLst>
              <a:gd name="adj1" fmla="val 65827"/>
              <a:gd name="adj2" fmla="val 435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5" name="右箭头 24"/>
          <p:cNvSpPr/>
          <p:nvPr/>
        </p:nvSpPr>
        <p:spPr>
          <a:xfrm>
            <a:off x="886691" y="3023420"/>
            <a:ext cx="4017357" cy="2507226"/>
          </a:xfrm>
          <a:prstGeom prst="rightArrow">
            <a:avLst>
              <a:gd name="adj1" fmla="val 65827"/>
              <a:gd name="adj2" fmla="val 4352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6" name="组 25"/>
          <p:cNvGrpSpPr/>
          <p:nvPr/>
        </p:nvGrpSpPr>
        <p:grpSpPr>
          <a:xfrm>
            <a:off x="886691" y="2160897"/>
            <a:ext cx="2454029" cy="1005915"/>
            <a:chOff x="886691" y="1746008"/>
            <a:chExt cx="2454029" cy="1005915"/>
          </a:xfrm>
        </p:grpSpPr>
        <p:sp>
          <p:nvSpPr>
            <p:cNvPr id="29" name="矩形 2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35" name="组 34"/>
          <p:cNvGrpSpPr/>
          <p:nvPr/>
        </p:nvGrpSpPr>
        <p:grpSpPr>
          <a:xfrm>
            <a:off x="3979901" y="2160897"/>
            <a:ext cx="2454029" cy="1005915"/>
            <a:chOff x="886691" y="1746008"/>
            <a:chExt cx="2454029" cy="1005915"/>
          </a:xfrm>
        </p:grpSpPr>
        <p:sp>
          <p:nvSpPr>
            <p:cNvPr id="36" name="矩形 35"/>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7"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grpSp>
        <p:nvGrpSpPr>
          <p:cNvPr id="38" name="组 37"/>
          <p:cNvGrpSpPr/>
          <p:nvPr/>
        </p:nvGrpSpPr>
        <p:grpSpPr>
          <a:xfrm>
            <a:off x="6644761" y="2160897"/>
            <a:ext cx="2454029" cy="1005915"/>
            <a:chOff x="886691" y="1746008"/>
            <a:chExt cx="2454029" cy="1005915"/>
          </a:xfrm>
        </p:grpSpPr>
        <p:sp>
          <p:nvSpPr>
            <p:cNvPr id="39" name="矩形 38"/>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0"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grpSp>
      <p:grpSp>
        <p:nvGrpSpPr>
          <p:cNvPr id="41" name="组 40"/>
          <p:cNvGrpSpPr/>
          <p:nvPr/>
        </p:nvGrpSpPr>
        <p:grpSpPr>
          <a:xfrm>
            <a:off x="9309621" y="2160897"/>
            <a:ext cx="2454029" cy="1005915"/>
            <a:chOff x="886691" y="1746008"/>
            <a:chExt cx="2454029" cy="1005915"/>
          </a:xfrm>
        </p:grpSpPr>
        <p:sp>
          <p:nvSpPr>
            <p:cNvPr id="42" name="矩形 41"/>
            <p:cNvSpPr/>
            <p:nvPr/>
          </p:nvSpPr>
          <p:spPr>
            <a:xfrm>
              <a:off x="886692" y="2179459"/>
              <a:ext cx="2454028"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3" name="文本框 8"/>
            <p:cNvSpPr txBox="1"/>
            <p:nvPr/>
          </p:nvSpPr>
          <p:spPr>
            <a:xfrm>
              <a:off x="886691" y="1746008"/>
              <a:ext cx="2454029"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a:t>
              </a:r>
              <a:r>
                <a:rPr lang="zh-CN" altLang="en-US" sz="2000" b="1">
                  <a:solidFill>
                    <a:schemeClr val="accent1"/>
                  </a:solidFill>
                  <a:latin typeface="+mn-ea"/>
                </a:rPr>
                <a:t>此处添加标题</a:t>
              </a:r>
              <a:endParaRPr lang="zh-CN" altLang="en-US" sz="2000" b="1" dirty="0">
                <a:solidFill>
                  <a:schemeClr val="accent1"/>
                </a:solidFill>
                <a:latin typeface="+mn-ea"/>
              </a:endParaRPr>
            </a:p>
          </p:txBody>
        </p:sp>
      </p:grpSp>
    </p:spTree>
    <p:extLst>
      <p:ext uri="{BB962C8B-B14F-4D97-AF65-F5344CB8AC3E}">
        <p14:creationId xmlns:p14="http://schemas.microsoft.com/office/powerpoint/2010/main" val="1798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5" name="立方体 4"/>
          <p:cNvSpPr/>
          <p:nvPr/>
        </p:nvSpPr>
        <p:spPr>
          <a:xfrm>
            <a:off x="2993922" y="1194620"/>
            <a:ext cx="2698956" cy="2934929"/>
          </a:xfrm>
          <a:prstGeom prst="cube">
            <a:avLst>
              <a:gd name="adj" fmla="val 651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立方体 12"/>
          <p:cNvSpPr/>
          <p:nvPr/>
        </p:nvSpPr>
        <p:spPr>
          <a:xfrm>
            <a:off x="2417915" y="1815595"/>
            <a:ext cx="2698956" cy="2934929"/>
          </a:xfrm>
          <a:prstGeom prst="cube">
            <a:avLst>
              <a:gd name="adj" fmla="val 65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立方体 13"/>
          <p:cNvSpPr/>
          <p:nvPr/>
        </p:nvSpPr>
        <p:spPr>
          <a:xfrm>
            <a:off x="1841909" y="2436570"/>
            <a:ext cx="2698956" cy="2934929"/>
          </a:xfrm>
          <a:prstGeom prst="cube">
            <a:avLst>
              <a:gd name="adj" fmla="val 65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立方体 14"/>
          <p:cNvSpPr/>
          <p:nvPr/>
        </p:nvSpPr>
        <p:spPr>
          <a:xfrm>
            <a:off x="1265903" y="3057546"/>
            <a:ext cx="2698956" cy="2934929"/>
          </a:xfrm>
          <a:prstGeom prst="cube">
            <a:avLst>
              <a:gd name="adj" fmla="val 651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矩形 21"/>
          <p:cNvSpPr/>
          <p:nvPr/>
        </p:nvSpPr>
        <p:spPr>
          <a:xfrm>
            <a:off x="8065485" y="168706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23" name="文本框 8"/>
          <p:cNvSpPr txBox="1"/>
          <p:nvPr/>
        </p:nvSpPr>
        <p:spPr>
          <a:xfrm>
            <a:off x="8065485" y="125361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50000"/>
                  </a:schemeClr>
                </a:solidFill>
                <a:latin typeface="+mn-ea"/>
              </a:rPr>
              <a:t>在此处添加标题</a:t>
            </a:r>
          </a:p>
        </p:txBody>
      </p:sp>
      <p:sp>
        <p:nvSpPr>
          <p:cNvPr id="31" name="矩形 30"/>
          <p:cNvSpPr/>
          <p:nvPr/>
        </p:nvSpPr>
        <p:spPr>
          <a:xfrm>
            <a:off x="7329079" y="2931380"/>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32" name="文本框 8"/>
          <p:cNvSpPr txBox="1"/>
          <p:nvPr/>
        </p:nvSpPr>
        <p:spPr>
          <a:xfrm>
            <a:off x="7329079" y="2497929"/>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75000"/>
                  </a:schemeClr>
                </a:solidFill>
                <a:latin typeface="+mn-ea"/>
              </a:rPr>
              <a:t>在此处添加标题</a:t>
            </a:r>
          </a:p>
        </p:txBody>
      </p:sp>
      <p:sp>
        <p:nvSpPr>
          <p:cNvPr id="41" name="矩形 40"/>
          <p:cNvSpPr/>
          <p:nvPr/>
        </p:nvSpPr>
        <p:spPr>
          <a:xfrm>
            <a:off x="6592673" y="4175695"/>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2" name="文本框 8"/>
          <p:cNvSpPr txBox="1"/>
          <p:nvPr/>
        </p:nvSpPr>
        <p:spPr>
          <a:xfrm>
            <a:off x="6592673" y="3742244"/>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solidFill>
                <a:latin typeface="+mn-ea"/>
              </a:rPr>
              <a:t>在此处添加标题</a:t>
            </a:r>
          </a:p>
        </p:txBody>
      </p:sp>
      <p:sp>
        <p:nvSpPr>
          <p:cNvPr id="44" name="矩形 43"/>
          <p:cNvSpPr/>
          <p:nvPr/>
        </p:nvSpPr>
        <p:spPr>
          <a:xfrm>
            <a:off x="5856267" y="5420011"/>
            <a:ext cx="2357955" cy="572464"/>
          </a:xfrm>
          <a:prstGeom prst="rect">
            <a:avLst/>
          </a:prstGeom>
        </p:spPr>
        <p:txBody>
          <a:bodyPr wrap="square">
            <a:spAutoFit/>
          </a:bodyPr>
          <a:lstStyle/>
          <a:p>
            <a:pPr lvl="0">
              <a:lnSpc>
                <a:spcPct val="130000"/>
              </a:lnSpc>
            </a:pPr>
            <a:r>
              <a:rPr lang="zh-CN" altLang="en-US" sz="1200" dirty="0">
                <a:solidFill>
                  <a:srgbClr val="000000"/>
                </a:solidFill>
                <a:latin typeface="+mn-ea"/>
              </a:rPr>
              <a:t>顶部“开始”面板中可以对字体、字号、颜色、行距等进行修改。</a:t>
            </a:r>
          </a:p>
        </p:txBody>
      </p:sp>
      <p:sp>
        <p:nvSpPr>
          <p:cNvPr id="45" name="文本框 8"/>
          <p:cNvSpPr txBox="1"/>
          <p:nvPr/>
        </p:nvSpPr>
        <p:spPr>
          <a:xfrm>
            <a:off x="5856267" y="4986560"/>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accent1">
                    <a:lumMod val="60000"/>
                    <a:lumOff val="40000"/>
                  </a:schemeClr>
                </a:solidFill>
                <a:latin typeface="+mn-ea"/>
              </a:rPr>
              <a:t>在此处添加标题</a:t>
            </a:r>
          </a:p>
        </p:txBody>
      </p:sp>
    </p:spTree>
    <p:extLst>
      <p:ext uri="{BB962C8B-B14F-4D97-AF65-F5344CB8AC3E}">
        <p14:creationId xmlns:p14="http://schemas.microsoft.com/office/powerpoint/2010/main" val="23366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主要结论</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05</a:t>
            </a:r>
            <a:endParaRPr kumimoji="1" lang="zh-CN" altLang="en-US" dirty="0"/>
          </a:p>
        </p:txBody>
      </p:sp>
      <p:sp>
        <p:nvSpPr>
          <p:cNvPr id="4" name="梯形 3"/>
          <p:cNvSpPr/>
          <p:nvPr/>
        </p:nvSpPr>
        <p:spPr>
          <a:xfrm>
            <a:off x="-1622323" y="5206181"/>
            <a:ext cx="8524570" cy="1150374"/>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 name="梯形 16"/>
          <p:cNvSpPr/>
          <p:nvPr/>
        </p:nvSpPr>
        <p:spPr>
          <a:xfrm>
            <a:off x="-1292113" y="3942737"/>
            <a:ext cx="7864147" cy="1150374"/>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梯形 17"/>
          <p:cNvSpPr/>
          <p:nvPr/>
        </p:nvSpPr>
        <p:spPr>
          <a:xfrm>
            <a:off x="-961900" y="2679293"/>
            <a:ext cx="7193976" cy="1150374"/>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梯形 19"/>
          <p:cNvSpPr/>
          <p:nvPr/>
        </p:nvSpPr>
        <p:spPr>
          <a:xfrm>
            <a:off x="-621942" y="1415849"/>
            <a:ext cx="6507676" cy="1150374"/>
          </a:xfrm>
          <a:prstGeom prst="trapezoi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矩形 20"/>
          <p:cNvSpPr/>
          <p:nvPr/>
        </p:nvSpPr>
        <p:spPr>
          <a:xfrm>
            <a:off x="1082912" y="1704804"/>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4" name="矩形 23"/>
          <p:cNvSpPr/>
          <p:nvPr/>
        </p:nvSpPr>
        <p:spPr>
          <a:xfrm>
            <a:off x="1075891" y="2968248"/>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5" name="矩形 24"/>
          <p:cNvSpPr/>
          <p:nvPr/>
        </p:nvSpPr>
        <p:spPr>
          <a:xfrm>
            <a:off x="1075891" y="4231692"/>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6" name="矩形 25"/>
          <p:cNvSpPr/>
          <p:nvPr/>
        </p:nvSpPr>
        <p:spPr>
          <a:xfrm>
            <a:off x="1075891" y="5495136"/>
            <a:ext cx="4217772" cy="572464"/>
          </a:xfrm>
          <a:prstGeom prst="rect">
            <a:avLst/>
          </a:prstGeom>
        </p:spPr>
        <p:txBody>
          <a:bodyPr wrap="square">
            <a:spAutoFit/>
          </a:bodyPr>
          <a:lstStyle/>
          <a:p>
            <a:pPr lvl="0">
              <a:lnSpc>
                <a:spcPct val="130000"/>
              </a:lnSpc>
            </a:pPr>
            <a:r>
              <a:rPr lang="zh-CN" altLang="en-US" sz="1200" dirty="0">
                <a:solidFill>
                  <a:schemeClr val="bg1"/>
                </a:solidFill>
                <a:latin typeface="+mn-ea"/>
              </a:rPr>
              <a:t>标题数字等都可以通过点击和重新输入进行更改，顶部“开始”面板中可以对字体、字号、颜色、行距等进行修改。</a:t>
            </a:r>
          </a:p>
        </p:txBody>
      </p:sp>
      <p:sp>
        <p:nvSpPr>
          <p:cNvPr id="29" name="矩形 28"/>
          <p:cNvSpPr/>
          <p:nvPr/>
        </p:nvSpPr>
        <p:spPr>
          <a:xfrm>
            <a:off x="7818151" y="2968248"/>
            <a:ext cx="3302133" cy="1772793"/>
          </a:xfrm>
          <a:prstGeom prst="rect">
            <a:avLst/>
          </a:prstGeom>
        </p:spPr>
        <p:txBody>
          <a:bodyPr wrap="square">
            <a:spAutoFit/>
          </a:body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30" name="文本框 8"/>
          <p:cNvSpPr txBox="1"/>
          <p:nvPr/>
        </p:nvSpPr>
        <p:spPr>
          <a:xfrm>
            <a:off x="7818151" y="2534797"/>
            <a:ext cx="2919647" cy="4924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chemeClr val="tx1">
                    <a:lumMod val="75000"/>
                    <a:lumOff val="25000"/>
                  </a:schemeClr>
                </a:solidFill>
                <a:latin typeface="+mn-ea"/>
              </a:rPr>
              <a:t>在此处添加小结标题</a:t>
            </a:r>
          </a:p>
        </p:txBody>
      </p:sp>
    </p:spTree>
    <p:extLst>
      <p:ext uri="{BB962C8B-B14F-4D97-AF65-F5344CB8AC3E}">
        <p14:creationId xmlns:p14="http://schemas.microsoft.com/office/powerpoint/2010/main" val="13767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6092"/>
        </a:solidFill>
        <a:effectLst/>
      </p:bgPr>
    </p:bg>
    <p:spTree>
      <p:nvGrpSpPr>
        <p:cNvPr id="1" name=""/>
        <p:cNvGrpSpPr/>
        <p:nvPr/>
      </p:nvGrpSpPr>
      <p:grpSpPr>
        <a:xfrm>
          <a:off x="0" y="0"/>
          <a:ext cx="0" cy="0"/>
          <a:chOff x="0" y="0"/>
          <a:chExt cx="0" cy="0"/>
        </a:xfrm>
      </p:grpSpPr>
      <p:sp>
        <p:nvSpPr>
          <p:cNvPr id="8" name="矩形 7"/>
          <p:cNvSpPr/>
          <p:nvPr/>
        </p:nvSpPr>
        <p:spPr>
          <a:xfrm>
            <a:off x="0" y="2706"/>
            <a:ext cx="9108489" cy="6855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2"/>
          </p:nvPr>
        </p:nvSpPr>
        <p:spPr>
          <a:xfrm>
            <a:off x="960722" y="4151542"/>
            <a:ext cx="5772586" cy="1436238"/>
          </a:xfrm>
        </p:spPr>
        <p:txBody>
          <a:bodyPr>
            <a:noAutofit/>
          </a:bodyPr>
          <a:lstStyle/>
          <a:p>
            <a:r>
              <a:rPr kumimoji="1" lang="zh-CN" altLang="en-US" sz="1600" dirty="0">
                <a:latin typeface="+mj-ea"/>
                <a:ea typeface="+mj-ea"/>
              </a:rPr>
              <a:t>院系：计算机科学与技术学院</a:t>
            </a:r>
            <a:endParaRPr kumimoji="1" lang="en-US" altLang="zh-CN" sz="1600" dirty="0">
              <a:latin typeface="+mj-ea"/>
              <a:ea typeface="+mj-ea"/>
            </a:endParaRPr>
          </a:p>
          <a:p>
            <a:r>
              <a:rPr kumimoji="1" lang="zh-CN" altLang="en-US" sz="1600" dirty="0">
                <a:latin typeface="+mj-ea"/>
                <a:ea typeface="+mj-ea"/>
              </a:rPr>
              <a:t>指导老师：张信明教授</a:t>
            </a:r>
            <a:endParaRPr kumimoji="1" lang="en-US" altLang="zh-CN" sz="1600" dirty="0">
              <a:latin typeface="+mj-ea"/>
              <a:ea typeface="+mj-ea"/>
            </a:endParaRPr>
          </a:p>
          <a:p>
            <a:r>
              <a:rPr kumimoji="1" lang="zh-CN" altLang="en-US" sz="1600" dirty="0">
                <a:latin typeface="+mj-ea"/>
                <a:ea typeface="+mj-ea"/>
              </a:rPr>
              <a:t>答辩人：李京</a:t>
            </a:r>
            <a:endParaRPr kumimoji="1" lang="en-US" altLang="zh-CN" sz="1600" dirty="0">
              <a:latin typeface="+mj-ea"/>
              <a:ea typeface="+mj-ea"/>
            </a:endParaRPr>
          </a:p>
          <a:p>
            <a:r>
              <a:rPr kumimoji="1" lang="zh-CN" altLang="en-US" sz="1600" dirty="0">
                <a:latin typeface="+mj-ea"/>
                <a:ea typeface="+mj-ea"/>
              </a:rPr>
              <a:t>学号：</a:t>
            </a:r>
            <a:r>
              <a:rPr kumimoji="1" lang="en-US" altLang="zh-CN" sz="1600" dirty="0">
                <a:latin typeface="+mj-ea"/>
                <a:ea typeface="+mj-ea"/>
              </a:rPr>
              <a:t>PB13209115</a:t>
            </a:r>
          </a:p>
        </p:txBody>
      </p:sp>
      <p:sp>
        <p:nvSpPr>
          <p:cNvPr id="5" name="文本占位符 2"/>
          <p:cNvSpPr txBox="1">
            <a:spLocks/>
          </p:cNvSpPr>
          <p:nvPr/>
        </p:nvSpPr>
        <p:spPr>
          <a:xfrm>
            <a:off x="960722" y="2748693"/>
            <a:ext cx="5555488" cy="106532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accent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600" dirty="0">
                <a:ea typeface="+mj-ea"/>
              </a:rPr>
              <a:t>Research on Picture Noise </a:t>
            </a:r>
          </a:p>
          <a:p>
            <a:r>
              <a:rPr kumimoji="1" lang="en-US" altLang="zh-CN" sz="1600" dirty="0">
                <a:ea typeface="+mj-ea"/>
              </a:rPr>
              <a:t>Reduction Based</a:t>
            </a:r>
          </a:p>
          <a:p>
            <a:r>
              <a:rPr kumimoji="1" lang="en-US" altLang="zh-CN" sz="1600" dirty="0">
                <a:ea typeface="+mj-ea"/>
              </a:rPr>
              <a:t>Deep Convolution Network</a:t>
            </a:r>
            <a:endParaRPr kumimoji="1" lang="zh-CN" altLang="en-US" sz="1600" dirty="0">
              <a:ea typeface="+mj-ea"/>
            </a:endParaRPr>
          </a:p>
        </p:txBody>
      </p:sp>
      <p:sp>
        <p:nvSpPr>
          <p:cNvPr id="16" name="矩形 15"/>
          <p:cNvSpPr/>
          <p:nvPr/>
        </p:nvSpPr>
        <p:spPr>
          <a:xfrm>
            <a:off x="619760" y="-118430"/>
            <a:ext cx="4958080" cy="19767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960722" y="5738520"/>
            <a:ext cx="2972086" cy="484369"/>
            <a:chOff x="960722" y="5864016"/>
            <a:chExt cx="2972086" cy="484369"/>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505" y="5925303"/>
              <a:ext cx="2448303" cy="36179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722" y="5864016"/>
              <a:ext cx="484369" cy="484369"/>
            </a:xfrm>
            <a:prstGeom prst="rect">
              <a:avLst/>
            </a:prstGeom>
          </p:spPr>
        </p:pic>
      </p:grpSp>
      <p:cxnSp>
        <p:nvCxnSpPr>
          <p:cNvPr id="7" name="直接连接符 6"/>
          <p:cNvCxnSpPr/>
          <p:nvPr/>
        </p:nvCxnSpPr>
        <p:spPr>
          <a:xfrm>
            <a:off x="960722" y="2505430"/>
            <a:ext cx="4507923" cy="0"/>
          </a:xfrm>
          <a:prstGeom prst="line">
            <a:avLst/>
          </a:prstGeom>
          <a:ln>
            <a:solidFill>
              <a:srgbClr val="37609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1"/>
          </p:nvPr>
        </p:nvSpPr>
        <p:spPr>
          <a:xfrm>
            <a:off x="960722" y="996505"/>
            <a:ext cx="5772586" cy="1260629"/>
          </a:xfrm>
        </p:spPr>
        <p:txBody>
          <a:bodyPr>
            <a:normAutofit/>
          </a:bodyPr>
          <a:lstStyle/>
          <a:p>
            <a:r>
              <a:rPr kumimoji="1" lang="zh-CN" altLang="en-US" sz="3600" dirty="0">
                <a:latin typeface="+mj-ea"/>
                <a:ea typeface="+mj-ea"/>
              </a:rPr>
              <a:t>基于深度卷积网络的</a:t>
            </a:r>
            <a:endParaRPr kumimoji="1" lang="en-US" altLang="zh-CN" sz="3600" dirty="0">
              <a:latin typeface="+mj-ea"/>
              <a:ea typeface="+mj-ea"/>
            </a:endParaRPr>
          </a:p>
          <a:p>
            <a:r>
              <a:rPr kumimoji="1" lang="zh-CN" altLang="en-US" sz="3600" dirty="0">
                <a:latin typeface="+mj-ea"/>
                <a:ea typeface="+mj-ea"/>
              </a:rPr>
              <a:t>图像去噪研究</a:t>
            </a:r>
          </a:p>
        </p:txBody>
      </p:sp>
    </p:spTree>
    <p:extLst>
      <p:ext uri="{BB962C8B-B14F-4D97-AF65-F5344CB8AC3E}">
        <p14:creationId xmlns:p14="http://schemas.microsoft.com/office/powerpoint/2010/main" val="113054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750"/>
                                        <p:tgtEl>
                                          <p:spTgt spid="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47"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anim calcmode="lin" valueType="num">
                                      <p:cBhvr>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3">
                                            <p:txEl>
                                              <p:pRg st="1" end="1"/>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iterate type="wd">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14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par>
                                <p:cTn id="32" presetID="10" presetClass="entr" presetSubtype="0" fill="hold" nodeType="withEffect">
                                  <p:stCondLst>
                                    <p:cond delay="500"/>
                                  </p:stCondLst>
                                  <p:iterate type="wd">
                                    <p:tmPct val="10000"/>
                                  </p:iterate>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par>
                                <p:cTn id="35" presetID="10" presetClass="entr" presetSubtype="0" fill="hold" nodeType="withEffect">
                                  <p:stCondLst>
                                    <p:cond delay="1000"/>
                                  </p:stCondLst>
                                  <p:iterate type="wd">
                                    <p:tmPct val="10000"/>
                                  </p:iterate>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par>
                                <p:cTn id="38" presetID="10" presetClass="entr" presetSubtype="0" fill="hold" nodeType="withEffect">
                                  <p:stCondLst>
                                    <p:cond delay="1250"/>
                                  </p:stCondLst>
                                  <p:iterate type="wd">
                                    <p:tmPct val="10000"/>
                                  </p:iterate>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par>
                          <p:cTn id="41" fill="hold">
                            <p:stCondLst>
                              <p:cond delay="33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选题背景</a:t>
            </a:r>
          </a:p>
        </p:txBody>
      </p:sp>
      <p:sp>
        <p:nvSpPr>
          <p:cNvPr id="3" name="文本占位符 2"/>
          <p:cNvSpPr>
            <a:spLocks noGrp="1"/>
          </p:cNvSpPr>
          <p:nvPr>
            <p:ph type="body" sz="quarter" idx="11"/>
          </p:nvPr>
        </p:nvSpPr>
        <p:spPr/>
        <p:txBody>
          <a:bodyPr>
            <a:normAutofit lnSpcReduction="10000"/>
          </a:bodyPr>
          <a:lstStyle/>
          <a:p>
            <a:r>
              <a:rPr kumimoji="1" lang="en-US" altLang="zh-CN" dirty="0"/>
              <a:t>01</a:t>
            </a:r>
            <a:endParaRPr kumimoji="1" lang="zh-CN" altLang="en-US" dirty="0"/>
          </a:p>
        </p:txBody>
      </p:sp>
      <p:sp>
        <p:nvSpPr>
          <p:cNvPr id="4" name="文本占位符 3"/>
          <p:cNvSpPr>
            <a:spLocks noGrp="1"/>
          </p:cNvSpPr>
          <p:nvPr>
            <p:ph type="body" sz="quarter" idx="12"/>
          </p:nvPr>
        </p:nvSpPr>
        <p:spPr/>
        <p:txBody>
          <a:bodyPr>
            <a:normAutofit lnSpcReduction="10000"/>
          </a:bodyPr>
          <a:lstStyle/>
          <a:p>
            <a:r>
              <a:rPr kumimoji="1" lang="zh-CN" altLang="en-US" dirty="0"/>
              <a:t>章节安排</a:t>
            </a:r>
          </a:p>
        </p:txBody>
      </p:sp>
      <p:sp>
        <p:nvSpPr>
          <p:cNvPr id="5" name="文本占位符 4"/>
          <p:cNvSpPr>
            <a:spLocks noGrp="1"/>
          </p:cNvSpPr>
          <p:nvPr>
            <p:ph type="body" sz="quarter" idx="13"/>
          </p:nvPr>
        </p:nvSpPr>
        <p:spPr/>
        <p:txBody>
          <a:bodyPr>
            <a:normAutofit lnSpcReduction="10000"/>
          </a:bodyPr>
          <a:lstStyle/>
          <a:p>
            <a:r>
              <a:rPr kumimoji="1" lang="en-US" altLang="zh-CN" dirty="0"/>
              <a:t>02</a:t>
            </a:r>
            <a:endParaRPr kumimoji="1" lang="zh-CN" altLang="en-US" dirty="0"/>
          </a:p>
        </p:txBody>
      </p:sp>
      <p:sp>
        <p:nvSpPr>
          <p:cNvPr id="6" name="文本占位符 5"/>
          <p:cNvSpPr>
            <a:spLocks noGrp="1"/>
          </p:cNvSpPr>
          <p:nvPr>
            <p:ph type="body" sz="quarter" idx="17"/>
          </p:nvPr>
        </p:nvSpPr>
        <p:spPr/>
        <p:txBody>
          <a:bodyPr>
            <a:normAutofit lnSpcReduction="10000"/>
          </a:bodyPr>
          <a:lstStyle/>
          <a:p>
            <a:r>
              <a:rPr kumimoji="1" lang="zh-CN" altLang="en-US" dirty="0"/>
              <a:t>相关工作</a:t>
            </a:r>
          </a:p>
        </p:txBody>
      </p:sp>
      <p:sp>
        <p:nvSpPr>
          <p:cNvPr id="7" name="文本占位符 6"/>
          <p:cNvSpPr>
            <a:spLocks noGrp="1"/>
          </p:cNvSpPr>
          <p:nvPr>
            <p:ph type="body" sz="quarter" idx="18"/>
          </p:nvPr>
        </p:nvSpPr>
        <p:spPr/>
        <p:txBody>
          <a:bodyPr>
            <a:normAutofit lnSpcReduction="10000"/>
          </a:bodyPr>
          <a:lstStyle/>
          <a:p>
            <a:r>
              <a:rPr kumimoji="1" lang="en-US" altLang="zh-CN" dirty="0"/>
              <a:t>03</a:t>
            </a:r>
            <a:endParaRPr kumimoji="1" lang="zh-CN" altLang="en-US" dirty="0"/>
          </a:p>
        </p:txBody>
      </p:sp>
      <p:sp>
        <p:nvSpPr>
          <p:cNvPr id="8" name="文本占位符 7"/>
          <p:cNvSpPr>
            <a:spLocks noGrp="1"/>
          </p:cNvSpPr>
          <p:nvPr>
            <p:ph type="body" sz="quarter" idx="19"/>
          </p:nvPr>
        </p:nvSpPr>
        <p:spPr/>
        <p:txBody>
          <a:bodyPr>
            <a:normAutofit lnSpcReduction="10000"/>
          </a:bodyPr>
          <a:lstStyle/>
          <a:p>
            <a:r>
              <a:rPr kumimoji="1" lang="zh-CN" altLang="en-US" dirty="0"/>
              <a:t>网络模型</a:t>
            </a:r>
          </a:p>
        </p:txBody>
      </p:sp>
      <p:sp>
        <p:nvSpPr>
          <p:cNvPr id="9" name="文本占位符 8"/>
          <p:cNvSpPr>
            <a:spLocks noGrp="1"/>
          </p:cNvSpPr>
          <p:nvPr>
            <p:ph type="body" sz="quarter" idx="20"/>
          </p:nvPr>
        </p:nvSpPr>
        <p:spPr/>
        <p:txBody>
          <a:bodyPr>
            <a:normAutofit lnSpcReduction="10000"/>
          </a:bodyPr>
          <a:lstStyle/>
          <a:p>
            <a:r>
              <a:rPr kumimoji="1" lang="en-US" altLang="zh-CN" dirty="0"/>
              <a:t>04</a:t>
            </a:r>
            <a:endParaRPr kumimoji="1" lang="zh-CN" altLang="en-US" dirty="0"/>
          </a:p>
        </p:txBody>
      </p:sp>
      <p:sp>
        <p:nvSpPr>
          <p:cNvPr id="10" name="文本占位符 9"/>
          <p:cNvSpPr>
            <a:spLocks noGrp="1"/>
          </p:cNvSpPr>
          <p:nvPr>
            <p:ph type="body" sz="quarter" idx="21"/>
          </p:nvPr>
        </p:nvSpPr>
        <p:spPr/>
        <p:txBody>
          <a:bodyPr>
            <a:normAutofit lnSpcReduction="10000"/>
          </a:bodyPr>
          <a:lstStyle/>
          <a:p>
            <a:r>
              <a:rPr kumimoji="1" lang="zh-CN" altLang="en-US" dirty="0"/>
              <a:t>结果分析</a:t>
            </a:r>
          </a:p>
        </p:txBody>
      </p:sp>
      <p:sp>
        <p:nvSpPr>
          <p:cNvPr id="11" name="文本占位符 10"/>
          <p:cNvSpPr>
            <a:spLocks noGrp="1"/>
          </p:cNvSpPr>
          <p:nvPr>
            <p:ph type="body" sz="quarter" idx="22"/>
          </p:nvPr>
        </p:nvSpPr>
        <p:spPr/>
        <p:txBody>
          <a:bodyPr>
            <a:normAutofit lnSpcReduction="10000"/>
          </a:bodyPr>
          <a:lstStyle/>
          <a:p>
            <a:r>
              <a:rPr kumimoji="1" lang="en-US" altLang="zh-CN" dirty="0"/>
              <a:t>05</a:t>
            </a:r>
            <a:endParaRPr kumimoji="1" lang="zh-CN" altLang="en-US" dirty="0"/>
          </a:p>
        </p:txBody>
      </p:sp>
      <p:sp>
        <p:nvSpPr>
          <p:cNvPr id="12" name="文本占位符 11"/>
          <p:cNvSpPr>
            <a:spLocks noGrp="1"/>
          </p:cNvSpPr>
          <p:nvPr>
            <p:ph type="body" sz="quarter" idx="23"/>
          </p:nvPr>
        </p:nvSpPr>
        <p:spPr/>
        <p:txBody>
          <a:bodyPr>
            <a:normAutofit lnSpcReduction="10000"/>
          </a:bodyPr>
          <a:lstStyle/>
          <a:p>
            <a:r>
              <a:rPr kumimoji="1" lang="zh-CN" altLang="en-US" dirty="0"/>
              <a:t>参考文献</a:t>
            </a:r>
          </a:p>
        </p:txBody>
      </p:sp>
      <p:sp>
        <p:nvSpPr>
          <p:cNvPr id="13" name="文本占位符 12"/>
          <p:cNvSpPr>
            <a:spLocks noGrp="1"/>
          </p:cNvSpPr>
          <p:nvPr>
            <p:ph type="body" sz="quarter" idx="24"/>
          </p:nvPr>
        </p:nvSpPr>
        <p:spPr/>
        <p:txBody>
          <a:bodyPr>
            <a:normAutofit lnSpcReduction="10000"/>
          </a:bodyPr>
          <a:lstStyle/>
          <a:p>
            <a:r>
              <a:rPr kumimoji="1" lang="en-US" altLang="zh-CN" dirty="0"/>
              <a:t>06</a:t>
            </a:r>
            <a:endParaRPr kumimoji="1" lang="zh-CN" altLang="en-US" dirty="0"/>
          </a:p>
        </p:txBody>
      </p:sp>
      <p:sp>
        <p:nvSpPr>
          <p:cNvPr id="14" name="文本占位符 13"/>
          <p:cNvSpPr>
            <a:spLocks noGrp="1"/>
          </p:cNvSpPr>
          <p:nvPr>
            <p:ph type="body" sz="quarter" idx="16"/>
          </p:nvPr>
        </p:nvSpPr>
        <p:spPr>
          <a:xfrm>
            <a:off x="882142" y="2863450"/>
            <a:ext cx="2613752" cy="565550"/>
          </a:xfrm>
        </p:spPr>
        <p:txBody>
          <a:bodyPr>
            <a:normAutofit fontScale="92500"/>
          </a:bodyPr>
          <a:lstStyle/>
          <a:p>
            <a:r>
              <a:rPr kumimoji="1" lang="en-US" altLang="zh-CN" dirty="0"/>
              <a:t>CONTENTS</a:t>
            </a:r>
            <a:endParaRPr kumimoji="1" lang="zh-CN" altLang="en-US" dirty="0"/>
          </a:p>
        </p:txBody>
      </p:sp>
    </p:spTree>
    <p:extLst>
      <p:ext uri="{BB962C8B-B14F-4D97-AF65-F5344CB8AC3E}">
        <p14:creationId xmlns:p14="http://schemas.microsoft.com/office/powerpoint/2010/main" val="15421066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35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5" dur="350"/>
                                        <p:tgtEl>
                                          <p:spTgt spid="3">
                                            <p:txEl>
                                              <p:pRg st="0" end="0"/>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350"/>
                                        <p:tgtEl>
                                          <p:spTgt spid="2">
                                            <p:txEl>
                                              <p:pRg st="0" end="0"/>
                                            </p:txEl>
                                          </p:spTgt>
                                        </p:tgtEl>
                                        <p:attrNameLst>
                                          <p:attrName>ppt_x</p:attrName>
                                        </p:attrNameLst>
                                      </p:cBhvr>
                                      <p:tavLst>
                                        <p:tav tm="0">
                                          <p:val>
                                            <p:strVal val="#ppt_x+#ppt_w*1.125000"/>
                                          </p:val>
                                        </p:tav>
                                        <p:tav tm="100000">
                                          <p:val>
                                            <p:strVal val="#ppt_x"/>
                                          </p:val>
                                        </p:tav>
                                      </p:tavLst>
                                    </p:anim>
                                    <p:animEffect transition="in" filter="wipe(left)">
                                      <p:cBhvr>
                                        <p:cTn id="19" dur="350"/>
                                        <p:tgtEl>
                                          <p:spTgt spid="2">
                                            <p:txEl>
                                              <p:pRg st="0" end="0"/>
                                            </p:txEl>
                                          </p:spTgt>
                                        </p:tgtEl>
                                      </p:cBhvr>
                                    </p:animEffect>
                                  </p:childTnLst>
                                </p:cTn>
                              </p:par>
                            </p:childTnLst>
                          </p:cTn>
                        </p:par>
                        <p:par>
                          <p:cTn id="20" fill="hold">
                            <p:stCondLst>
                              <p:cond delay="850"/>
                            </p:stCondLst>
                            <p:childTnLst>
                              <p:par>
                                <p:cTn id="21" presetID="12" presetClass="entr" presetSubtype="2"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35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24" dur="350"/>
                                        <p:tgtEl>
                                          <p:spTgt spid="5">
                                            <p:txEl>
                                              <p:pRg st="0" end="0"/>
                                            </p:txEl>
                                          </p:spTgt>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 calcmode="lin" valueType="num">
                                      <p:cBhvr additive="base">
                                        <p:cTn id="27" dur="35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8" dur="350"/>
                                        <p:tgtEl>
                                          <p:spTgt spid="4">
                                            <p:txEl>
                                              <p:pRg st="0" end="0"/>
                                            </p:txEl>
                                          </p:spTgt>
                                        </p:tgtEl>
                                      </p:cBhvr>
                                    </p:animEffect>
                                  </p:childTnLst>
                                </p:cTn>
                              </p:par>
                            </p:childTnLst>
                          </p:cTn>
                        </p:par>
                        <p:par>
                          <p:cTn id="29" fill="hold">
                            <p:stCondLst>
                              <p:cond delay="1200"/>
                            </p:stCondLst>
                            <p:childTnLst>
                              <p:par>
                                <p:cTn id="30" presetID="12" presetClass="entr" presetSubtype="2" fill="hold" grpId="0" nodeType="after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35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33" dur="350"/>
                                        <p:tgtEl>
                                          <p:spTgt spid="7">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35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37" dur="350"/>
                                        <p:tgtEl>
                                          <p:spTgt spid="6">
                                            <p:txEl>
                                              <p:pRg st="0" end="0"/>
                                            </p:txEl>
                                          </p:spTgt>
                                        </p:tgtEl>
                                      </p:cBhvr>
                                    </p:animEffect>
                                  </p:childTnLst>
                                </p:cTn>
                              </p:par>
                            </p:childTnLst>
                          </p:cTn>
                        </p:par>
                        <p:par>
                          <p:cTn id="38" fill="hold">
                            <p:stCondLst>
                              <p:cond delay="1550"/>
                            </p:stCondLst>
                            <p:childTnLst>
                              <p:par>
                                <p:cTn id="39" presetID="12" presetClass="entr" presetSubtype="2"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 calcmode="lin" valueType="num">
                                      <p:cBhvr additive="base">
                                        <p:cTn id="41" dur="35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42" dur="350"/>
                                        <p:tgtEl>
                                          <p:spTgt spid="9">
                                            <p:txEl>
                                              <p:pRg st="0" end="0"/>
                                            </p:txEl>
                                          </p:spTgt>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35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46" dur="350"/>
                                        <p:tgtEl>
                                          <p:spTgt spid="8">
                                            <p:txEl>
                                              <p:pRg st="0" end="0"/>
                                            </p:txEl>
                                          </p:spTgt>
                                        </p:tgtEl>
                                      </p:cBhvr>
                                    </p:animEffect>
                                  </p:childTnLst>
                                </p:cTn>
                              </p:par>
                            </p:childTnLst>
                          </p:cTn>
                        </p:par>
                        <p:par>
                          <p:cTn id="47" fill="hold">
                            <p:stCondLst>
                              <p:cond delay="1900"/>
                            </p:stCondLst>
                            <p:childTnLst>
                              <p:par>
                                <p:cTn id="48" presetID="12" presetClass="entr" presetSubtype="2" fill="hold" grpId="0" nodeType="after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 calcmode="lin" valueType="num">
                                      <p:cBhvr additive="base">
                                        <p:cTn id="50" dur="350"/>
                                        <p:tgtEl>
                                          <p:spTgt spid="11">
                                            <p:txEl>
                                              <p:pRg st="0" end="0"/>
                                            </p:txEl>
                                          </p:spTgt>
                                        </p:tgtEl>
                                        <p:attrNameLst>
                                          <p:attrName>ppt_x</p:attrName>
                                        </p:attrNameLst>
                                      </p:cBhvr>
                                      <p:tavLst>
                                        <p:tav tm="0">
                                          <p:val>
                                            <p:strVal val="#ppt_x+#ppt_w*1.125000"/>
                                          </p:val>
                                        </p:tav>
                                        <p:tav tm="100000">
                                          <p:val>
                                            <p:strVal val="#ppt_x"/>
                                          </p:val>
                                        </p:tav>
                                      </p:tavLst>
                                    </p:anim>
                                    <p:animEffect transition="in" filter="wipe(left)">
                                      <p:cBhvr>
                                        <p:cTn id="51" dur="350"/>
                                        <p:tgtEl>
                                          <p:spTgt spid="11">
                                            <p:txEl>
                                              <p:pRg st="0" end="0"/>
                                            </p:txEl>
                                          </p:spTgt>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 calcmode="lin" valueType="num">
                                      <p:cBhvr additive="base">
                                        <p:cTn id="54" dur="35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55" dur="350"/>
                                        <p:tgtEl>
                                          <p:spTgt spid="10">
                                            <p:txEl>
                                              <p:pRg st="0" end="0"/>
                                            </p:txEl>
                                          </p:spTgt>
                                        </p:tgtEl>
                                      </p:cBhvr>
                                    </p:animEffect>
                                  </p:childTnLst>
                                </p:cTn>
                              </p:par>
                            </p:childTnLst>
                          </p:cTn>
                        </p:par>
                        <p:par>
                          <p:cTn id="56" fill="hold">
                            <p:stCondLst>
                              <p:cond delay="2250"/>
                            </p:stCondLst>
                            <p:childTnLst>
                              <p:par>
                                <p:cTn id="57" presetID="12" presetClass="entr" presetSubtype="2" fill="hold" grpId="0" nodeType="afterEffect">
                                  <p:stCondLst>
                                    <p:cond delay="0"/>
                                  </p:stCondLst>
                                  <p:childTnLst>
                                    <p:set>
                                      <p:cBhvr>
                                        <p:cTn id="58" dur="1" fill="hold">
                                          <p:stCondLst>
                                            <p:cond delay="0"/>
                                          </p:stCondLst>
                                        </p:cTn>
                                        <p:tgtEl>
                                          <p:spTgt spid="12">
                                            <p:txEl>
                                              <p:pRg st="0" end="0"/>
                                            </p:txEl>
                                          </p:spTgt>
                                        </p:tgtEl>
                                        <p:attrNameLst>
                                          <p:attrName>style.visibility</p:attrName>
                                        </p:attrNameLst>
                                      </p:cBhvr>
                                      <p:to>
                                        <p:strVal val="visible"/>
                                      </p:to>
                                    </p:set>
                                    <p:anim calcmode="lin" valueType="num">
                                      <p:cBhvr additive="base">
                                        <p:cTn id="59" dur="35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60" dur="350"/>
                                        <p:tgtEl>
                                          <p:spTgt spid="12">
                                            <p:txEl>
                                              <p:pRg st="0" end="0"/>
                                            </p:tx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additive="base">
                                        <p:cTn id="63" dur="350"/>
                                        <p:tgtEl>
                                          <p:spTgt spid="13">
                                            <p:txEl>
                                              <p:pRg st="0" end="0"/>
                                            </p:txEl>
                                          </p:spTgt>
                                        </p:tgtEl>
                                        <p:attrNameLst>
                                          <p:attrName>ppt_x</p:attrName>
                                        </p:attrNameLst>
                                      </p:cBhvr>
                                      <p:tavLst>
                                        <p:tav tm="0">
                                          <p:val>
                                            <p:strVal val="#ppt_x+#ppt_w*1.125000"/>
                                          </p:val>
                                        </p:tav>
                                        <p:tav tm="100000">
                                          <p:val>
                                            <p:strVal val="#ppt_x"/>
                                          </p:val>
                                        </p:tav>
                                      </p:tavLst>
                                    </p:anim>
                                    <p:animEffect transition="in" filter="wipe(left)">
                                      <p:cBhvr>
                                        <p:cTn id="64" dur="3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035972" y="0"/>
            <a:ext cx="8156028" cy="6858000"/>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44" name="文本占位符 1"/>
          <p:cNvSpPr>
            <a:spLocks noGrp="1"/>
          </p:cNvSpPr>
          <p:nvPr>
            <p:ph type="body" sz="quarter" idx="10"/>
          </p:nvPr>
        </p:nvSpPr>
        <p:spPr>
          <a:xfrm>
            <a:off x="1888975" y="3228487"/>
            <a:ext cx="3819097" cy="362708"/>
          </a:xfrm>
        </p:spPr>
        <p:txBody>
          <a:bodyPr>
            <a:normAutofit lnSpcReduction="10000"/>
          </a:bodyPr>
          <a:lstStyle/>
          <a:p>
            <a:r>
              <a:rPr kumimoji="1" lang="zh-CN" altLang="en-US" dirty="0">
                <a:solidFill>
                  <a:schemeClr val="bg1"/>
                </a:solidFill>
              </a:rPr>
              <a:t>选题背景</a:t>
            </a:r>
          </a:p>
        </p:txBody>
      </p:sp>
      <p:sp>
        <p:nvSpPr>
          <p:cNvPr id="45" name="文本占位符 2"/>
          <p:cNvSpPr>
            <a:spLocks noGrp="1"/>
          </p:cNvSpPr>
          <p:nvPr>
            <p:ph type="body" sz="quarter" idx="11"/>
          </p:nvPr>
        </p:nvSpPr>
        <p:spPr>
          <a:xfrm>
            <a:off x="757659" y="2992960"/>
            <a:ext cx="1131316" cy="833761"/>
          </a:xfrm>
        </p:spPr>
        <p:txBody>
          <a:bodyPr>
            <a:normAutofit lnSpcReduction="10000"/>
          </a:bodyPr>
          <a:lstStyle/>
          <a:p>
            <a:r>
              <a:rPr kumimoji="1" lang="en-US" altLang="zh-CN" dirty="0">
                <a:solidFill>
                  <a:schemeClr val="bg1"/>
                </a:solidFill>
              </a:rPr>
              <a:t>01</a:t>
            </a:r>
            <a:endParaRPr kumimoji="1" lang="zh-CN" altLang="en-US" dirty="0">
              <a:solidFill>
                <a:schemeClr val="bg1"/>
              </a:solidFill>
            </a:endParaRPr>
          </a:p>
        </p:txBody>
      </p:sp>
    </p:spTree>
    <p:extLst>
      <p:ext uri="{BB962C8B-B14F-4D97-AF65-F5344CB8AC3E}">
        <p14:creationId xmlns:p14="http://schemas.microsoft.com/office/powerpoint/2010/main" val="8717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p:tgtEl>
                                          <p:spTgt spid="41"/>
                                        </p:tgtEl>
                                        <p:attrNameLst>
                                          <p:attrName>ppt_x</p:attrName>
                                        </p:attrNameLst>
                                      </p:cBhvr>
                                      <p:tavLst>
                                        <p:tav tm="0">
                                          <p:val>
                                            <p:strVal val="#ppt_x-#ppt_w*1.125000"/>
                                          </p:val>
                                        </p:tav>
                                        <p:tav tm="100000">
                                          <p:val>
                                            <p:strVal val="#ppt_x"/>
                                          </p:val>
                                        </p:tav>
                                      </p:tavLst>
                                    </p:anim>
                                    <p:animEffect transition="in" filter="wipe(right)">
                                      <p:cBhvr>
                                        <p:cTn id="8" dur="750"/>
                                        <p:tgtEl>
                                          <p:spTgt spid="41"/>
                                        </p:tgtEl>
                                      </p:cBhvr>
                                    </p:animEffect>
                                  </p:childTnLst>
                                </p:cTn>
                              </p:par>
                              <p:par>
                                <p:cTn id="9" presetID="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4">
                                            <p:txEl>
                                              <p:pRg st="0" end="0"/>
                                            </p:txEl>
                                          </p:spTgt>
                                        </p:tgtEl>
                                        <p:attrNameLst>
                                          <p:attrName>style.visibility</p:attrName>
                                        </p:attrNameLst>
                                      </p:cBhvr>
                                      <p:to>
                                        <p:strVal val="visible"/>
                                      </p:to>
                                    </p:set>
                                    <p:animEffect transition="in" filter="fade">
                                      <p:cBhvr>
                                        <p:cTn id="16" dur="500"/>
                                        <p:tgtEl>
                                          <p:spTgt spid="4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xEl>
                                              <p:pRg st="0" end="0"/>
                                            </p:txEl>
                                          </p:spTgt>
                                        </p:tgtEl>
                                        <p:attrNameLst>
                                          <p:attrName>style.visibility</p:attrName>
                                        </p:attrNameLst>
                                      </p:cBhvr>
                                      <p:to>
                                        <p:strVal val="visible"/>
                                      </p:to>
                                    </p:set>
                                    <p:animEffect transition="in" filter="fade">
                                      <p:cBhvr>
                                        <p:cTn id="19"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4" grpId="0" build="p"/>
      <p:bldP spid="4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2192000" cy="4319751"/>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占位符 14"/>
          <p:cNvSpPr>
            <a:spLocks noGrp="1"/>
          </p:cNvSpPr>
          <p:nvPr>
            <p:ph type="body" sz="quarter" idx="10"/>
          </p:nvPr>
        </p:nvSpPr>
        <p:spPr>
          <a:xfrm>
            <a:off x="886691" y="203109"/>
            <a:ext cx="3819097" cy="362708"/>
          </a:xfrm>
        </p:spPr>
        <p:txBody>
          <a:bodyPr/>
          <a:lstStyle/>
          <a:p>
            <a:r>
              <a:rPr lang="zh-CN" altLang="en-US" dirty="0"/>
              <a:t>选题背景</a:t>
            </a:r>
          </a:p>
        </p:txBody>
      </p:sp>
      <p:sp>
        <p:nvSpPr>
          <p:cNvPr id="16" name="文本占位符 15"/>
          <p:cNvSpPr>
            <a:spLocks noGrp="1"/>
          </p:cNvSpPr>
          <p:nvPr>
            <p:ph type="body" sz="quarter" idx="11"/>
          </p:nvPr>
        </p:nvSpPr>
        <p:spPr>
          <a:xfrm>
            <a:off x="161913" y="144228"/>
            <a:ext cx="724778" cy="480471"/>
          </a:xfrm>
        </p:spPr>
        <p:txBody>
          <a:bodyPr>
            <a:normAutofit fontScale="92500" lnSpcReduction="20000"/>
          </a:bodyPr>
          <a:lstStyle/>
          <a:p>
            <a:r>
              <a:rPr lang="en-US" altLang="zh-CN" dirty="0"/>
              <a:t>01</a:t>
            </a:r>
            <a:endParaRPr lang="zh-CN" altLang="en-US" dirty="0"/>
          </a:p>
        </p:txBody>
      </p:sp>
      <p:pic>
        <p:nvPicPr>
          <p:cNvPr id="3" name="图片 2" descr="图片包含 人员, 掌握, 事情&#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0" y="825319"/>
            <a:ext cx="3990596" cy="2733661"/>
          </a:xfrm>
          <a:prstGeom prst="rect">
            <a:avLst/>
          </a:prstGeom>
        </p:spPr>
      </p:pic>
      <p:pic>
        <p:nvPicPr>
          <p:cNvPr id="6" name="图片 5" descr="图片包含 电子产品, 人员, 天空, 掌握&#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90" y="3558980"/>
            <a:ext cx="4031905" cy="2875562"/>
          </a:xfrm>
          <a:prstGeom prst="rect">
            <a:avLst/>
          </a:prstGeom>
        </p:spPr>
      </p:pic>
      <p:pic>
        <p:nvPicPr>
          <p:cNvPr id="10" name="图片 9" descr="图片包含 电子产品, 电路, 人员&#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729" y="825319"/>
            <a:ext cx="6582425" cy="3702614"/>
          </a:xfrm>
          <a:prstGeom prst="rect">
            <a:avLst/>
          </a:prstGeom>
        </p:spPr>
      </p:pic>
      <p:pic>
        <p:nvPicPr>
          <p:cNvPr id="8" name="图片 7" descr="图片包含 户外, 建筑物, 道路, 场景&#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999" y="715792"/>
            <a:ext cx="5697196" cy="4272897"/>
          </a:xfrm>
          <a:prstGeom prst="rect">
            <a:avLst/>
          </a:prstGeom>
        </p:spPr>
      </p:pic>
      <p:pic>
        <p:nvPicPr>
          <p:cNvPr id="12" name="图片 11" descr="图片包含 人员&#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t="8250"/>
          <a:stretch/>
        </p:blipFill>
        <p:spPr>
          <a:xfrm>
            <a:off x="5458417" y="3247212"/>
            <a:ext cx="4796753" cy="3194917"/>
          </a:xfrm>
          <a:prstGeom prst="rect">
            <a:avLst/>
          </a:prstGeom>
        </p:spPr>
      </p:pic>
    </p:spTree>
    <p:extLst>
      <p:ext uri="{BB962C8B-B14F-4D97-AF65-F5344CB8AC3E}">
        <p14:creationId xmlns:p14="http://schemas.microsoft.com/office/powerpoint/2010/main" val="300218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0-ppt_h/2"/>
                                          </p:val>
                                        </p:tav>
                                      </p:tavLst>
                                    </p:anim>
                                    <p:set>
                                      <p:cBhvr>
                                        <p:cTn id="8" dur="1" fill="hold">
                                          <p:stCondLst>
                                            <p:cond delay="499"/>
                                          </p:stCondLst>
                                        </p:cTn>
                                        <p:tgtEl>
                                          <p:spTgt spid="19"/>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nodeType="clickEffect">
                                  <p:stCondLst>
                                    <p:cond delay="0"/>
                                  </p:stCondLst>
                                  <p:childTnLst>
                                    <p:animScale>
                                      <p:cBhvr>
                                        <p:cTn id="31" dur="1000" fill="hold"/>
                                        <p:tgtEl>
                                          <p:spTgt spid="10"/>
                                        </p:tgtEl>
                                      </p:cBhvr>
                                      <p:by x="50000" y="50000"/>
                                    </p:animScale>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ntr" presetSubtype="0" fill="hold" nodeType="withEffect">
                                  <p:stCondLst>
                                    <p:cond delay="5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选题背景</a:t>
            </a:r>
          </a:p>
        </p:txBody>
      </p:sp>
      <p:sp>
        <p:nvSpPr>
          <p:cNvPr id="3" name="文本占位符 2"/>
          <p:cNvSpPr>
            <a:spLocks noGrp="1"/>
          </p:cNvSpPr>
          <p:nvPr>
            <p:ph type="body" sz="quarter" idx="11"/>
          </p:nvPr>
        </p:nvSpPr>
        <p:spPr/>
        <p:txBody>
          <a:bodyPr>
            <a:normAutofit fontScale="92500" lnSpcReduction="20000"/>
          </a:bodyPr>
          <a:lstStyle/>
          <a:p>
            <a:r>
              <a:rPr lang="en-US" altLang="zh-CN" dirty="0"/>
              <a:t>01</a:t>
            </a:r>
            <a:endParaRPr lang="zh-CN" altLang="en-US" dirty="0"/>
          </a:p>
        </p:txBody>
      </p:sp>
      <p:pic>
        <p:nvPicPr>
          <p:cNvPr id="4" name="图片 3" descr="图片包含 文字, 地图, 事情, 物体&#10;&#10;已生成低可信度的说明"/>
          <p:cNvPicPr>
            <a:picLocks noChangeAspect="1"/>
          </p:cNvPicPr>
          <p:nvPr/>
        </p:nvPicPr>
        <p:blipFill rotWithShape="1">
          <a:blip r:embed="rId3">
            <a:extLst>
              <a:ext uri="{28A0092B-C50C-407E-A947-70E740481C1C}">
                <a14:useLocalDpi xmlns:a14="http://schemas.microsoft.com/office/drawing/2010/main" val="0"/>
              </a:ext>
            </a:extLst>
          </a:blip>
          <a:srcRect b="6160"/>
          <a:stretch/>
        </p:blipFill>
        <p:spPr>
          <a:xfrm>
            <a:off x="3401179" y="2921876"/>
            <a:ext cx="5083064" cy="3936124"/>
          </a:xfrm>
          <a:prstGeom prst="rect">
            <a:avLst/>
          </a:prstGeom>
        </p:spPr>
      </p:pic>
      <p:pic>
        <p:nvPicPr>
          <p:cNvPr id="7" name="图片 6" descr="C:\Users\lijin\AppData\Local\Microsoft\Windows\INetCache\Content.Word\flower.png"/>
          <p:cNvPicPr/>
          <p:nvPr/>
        </p:nvPicPr>
        <p:blipFill>
          <a:blip r:embed="rId4">
            <a:extLst>
              <a:ext uri="{28A0092B-C50C-407E-A947-70E740481C1C}">
                <a14:useLocalDpi xmlns:a14="http://schemas.microsoft.com/office/drawing/2010/main" val="0"/>
              </a:ext>
            </a:extLst>
          </a:blip>
          <a:srcRect/>
          <a:stretch>
            <a:fillRect/>
          </a:stretch>
        </p:blipFill>
        <p:spPr bwMode="auto">
          <a:xfrm>
            <a:off x="3401179" y="976059"/>
            <a:ext cx="1885919" cy="1885919"/>
          </a:xfrm>
          <a:prstGeom prst="rect">
            <a:avLst/>
          </a:prstGeom>
          <a:noFill/>
          <a:ln>
            <a:noFill/>
          </a:ln>
        </p:spPr>
      </p:pic>
      <p:pic>
        <p:nvPicPr>
          <p:cNvPr id="8" name="图片 7" descr="C:\Users\lijin\AppData\Local\Microsoft\Windows\INetCache\Content.Word\flower.png"/>
          <p:cNvPicPr/>
          <p:nvPr/>
        </p:nvPicPr>
        <p:blipFill>
          <a:blip r:embed="rId5">
            <a:extLst>
              <a:ext uri="{28A0092B-C50C-407E-A947-70E740481C1C}">
                <a14:useLocalDpi xmlns:a14="http://schemas.microsoft.com/office/drawing/2010/main" val="0"/>
              </a:ext>
            </a:extLst>
          </a:blip>
          <a:srcRect/>
          <a:stretch>
            <a:fillRect/>
          </a:stretch>
        </p:blipFill>
        <p:spPr bwMode="auto">
          <a:xfrm>
            <a:off x="6662066" y="976059"/>
            <a:ext cx="1885919" cy="1885919"/>
          </a:xfrm>
          <a:prstGeom prst="rect">
            <a:avLst/>
          </a:prstGeom>
          <a:noFill/>
          <a:ln>
            <a:noFill/>
          </a:ln>
        </p:spPr>
      </p:pic>
      <p:sp>
        <p:nvSpPr>
          <p:cNvPr id="9" name="箭头: 右 8"/>
          <p:cNvSpPr/>
          <p:nvPr/>
        </p:nvSpPr>
        <p:spPr>
          <a:xfrm>
            <a:off x="5590573" y="1701478"/>
            <a:ext cx="787078" cy="381965"/>
          </a:xfrm>
          <a:prstGeom prst="rightArrow">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6" name="图片 5" descr="图片包含 事情&#10;&#10;已生成极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6077" y="1248148"/>
            <a:ext cx="4742179" cy="1288624"/>
          </a:xfrm>
          <a:prstGeom prst="rect">
            <a:avLst/>
          </a:prstGeom>
        </p:spPr>
      </p:pic>
    </p:spTree>
    <p:extLst>
      <p:ext uri="{BB962C8B-B14F-4D97-AF65-F5344CB8AC3E}">
        <p14:creationId xmlns:p14="http://schemas.microsoft.com/office/powerpoint/2010/main" val="1321359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0 -1.11111E-6 L -0.16732 -0.00417 " pathEditMode="relative" rAng="0" ptsTypes="AA">
                                      <p:cBhvr>
                                        <p:cTn id="22" dur="1000" fill="hold"/>
                                        <p:tgtEl>
                                          <p:spTgt spid="7"/>
                                        </p:tgtEl>
                                        <p:attrNameLst>
                                          <p:attrName>ppt_x</p:attrName>
                                          <p:attrName>ppt_y</p:attrName>
                                        </p:attrNameLst>
                                      </p:cBhvr>
                                      <p:rCtr x="-8372" y="-208"/>
                                    </p:animMotion>
                                  </p:childTnLst>
                                </p:cTn>
                              </p:par>
                              <p:par>
                                <p:cTn id="23" presetID="63" presetClass="path" presetSubtype="0" accel="50000" decel="50000" fill="hold" nodeType="withEffect">
                                  <p:stCondLst>
                                    <p:cond delay="0"/>
                                  </p:stCondLst>
                                  <p:childTnLst>
                                    <p:animMotion origin="layout" path="M 1.875E-6 -1.11111E-6 L 0.1375 -1.11111E-6 " pathEditMode="relative" rAng="0" ptsTypes="AA">
                                      <p:cBhvr>
                                        <p:cTn id="24" dur="1000" fill="hold"/>
                                        <p:tgtEl>
                                          <p:spTgt spid="8"/>
                                        </p:tgtEl>
                                        <p:attrNameLst>
                                          <p:attrName>ppt_x</p:attrName>
                                          <p:attrName>ppt_y</p:attrName>
                                        </p:attrNameLst>
                                      </p:cBhvr>
                                      <p:rCtr x="6875" y="0"/>
                                    </p:animMotion>
                                  </p:childTnLst>
                                </p:cTn>
                              </p:par>
                              <p:par>
                                <p:cTn id="25" presetID="10" presetClass="entr" presetSubtype="0" fill="hold" nodeType="withEffect">
                                  <p:stCondLst>
                                    <p:cond delay="7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19752"/>
            <a:ext cx="12360166" cy="2675179"/>
          </a:xfrm>
          <a:prstGeom prst="rect">
            <a:avLst/>
          </a:prstGeom>
        </p:spPr>
      </p:pic>
      <p:sp>
        <p:nvSpPr>
          <p:cNvPr id="7" name="文本占位符 1"/>
          <p:cNvSpPr txBox="1">
            <a:spLocks/>
          </p:cNvSpPr>
          <p:nvPr/>
        </p:nvSpPr>
        <p:spPr>
          <a:xfrm>
            <a:off x="1888975" y="3228487"/>
            <a:ext cx="3819097" cy="362708"/>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000" b="0" i="0" u="none" strike="noStrike" kern="1200" cap="none" spc="0" normalizeH="0" baseline="0" noProof="0" dirty="0">
                <a:ln>
                  <a:noFill/>
                </a:ln>
                <a:solidFill>
                  <a:sysClr val="window" lastClr="FFFFFF"/>
                </a:solidFill>
                <a:effectLst/>
                <a:uLnTx/>
                <a:uFillTx/>
                <a:latin typeface="Arial"/>
                <a:ea typeface="微软雅黑"/>
                <a:cs typeface="+mn-cs"/>
              </a:rPr>
              <a:t>章节安排</a:t>
            </a:r>
          </a:p>
        </p:txBody>
      </p:sp>
      <p:sp>
        <p:nvSpPr>
          <p:cNvPr id="8" name="文本占位符 2"/>
          <p:cNvSpPr txBox="1">
            <a:spLocks/>
          </p:cNvSpPr>
          <p:nvPr/>
        </p:nvSpPr>
        <p:spPr>
          <a:xfrm>
            <a:off x="757659" y="2992960"/>
            <a:ext cx="1131316" cy="833761"/>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6000" b="1" i="0" u="none" strike="noStrike" kern="1200" cap="none" spc="0" normalizeH="0" baseline="0" noProof="0" dirty="0">
                <a:ln>
                  <a:noFill/>
                </a:ln>
                <a:solidFill>
                  <a:sysClr val="window" lastClr="FFFFFF"/>
                </a:solidFill>
                <a:effectLst/>
                <a:uLnTx/>
                <a:uFillTx/>
                <a:latin typeface="Arial"/>
                <a:ea typeface="微软雅黑"/>
                <a:cs typeface="+mn-cs"/>
              </a:rPr>
              <a:t>02</a:t>
            </a:r>
            <a:endParaRPr kumimoji="1" lang="zh-CN" altLang="en-US" sz="6000" b="1" i="0" u="none" strike="noStrike" kern="1200" cap="none" spc="0" normalizeH="0" baseline="0" noProof="0" dirty="0">
              <a:ln>
                <a:noFill/>
              </a:ln>
              <a:solidFill>
                <a:sysClr val="window" lastClr="FFFFFF"/>
              </a:solidFill>
              <a:effectLst/>
              <a:uLnTx/>
              <a:uFillTx/>
              <a:latin typeface="Arial"/>
              <a:ea typeface="微软雅黑"/>
              <a:cs typeface="+mn-cs"/>
            </a:endParaRPr>
          </a:p>
        </p:txBody>
      </p:sp>
    </p:spTree>
    <p:extLst>
      <p:ext uri="{BB962C8B-B14F-4D97-AF65-F5344CB8AC3E}">
        <p14:creationId xmlns:p14="http://schemas.microsoft.com/office/powerpoint/2010/main" val="1436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489083" cy="431975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grpSp>
        <p:nvGrpSpPr>
          <p:cNvPr id="59" name="组合 58"/>
          <p:cNvGrpSpPr/>
          <p:nvPr/>
        </p:nvGrpSpPr>
        <p:grpSpPr>
          <a:xfrm>
            <a:off x="1094979" y="1306121"/>
            <a:ext cx="2535087" cy="2652908"/>
            <a:chOff x="1094979" y="1306121"/>
            <a:chExt cx="2535087" cy="2652908"/>
          </a:xfrm>
        </p:grpSpPr>
        <p:grpSp>
          <p:nvGrpSpPr>
            <p:cNvPr id="60" name="组 5"/>
            <p:cNvGrpSpPr/>
            <p:nvPr/>
          </p:nvGrpSpPr>
          <p:grpSpPr>
            <a:xfrm>
              <a:off x="1099641" y="2386233"/>
              <a:ext cx="1572796" cy="1572796"/>
              <a:chOff x="886691" y="2401677"/>
              <a:chExt cx="1817784" cy="1817784"/>
            </a:xfrm>
          </p:grpSpPr>
          <p:sp>
            <p:nvSpPr>
              <p:cNvPr id="64" name="椭圆 63"/>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5" name="椭圆 64"/>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66" name="组合 20"/>
              <p:cNvGrpSpPr/>
              <p:nvPr/>
            </p:nvGrpSpPr>
            <p:grpSpPr>
              <a:xfrm>
                <a:off x="1542029" y="2918544"/>
                <a:ext cx="507108" cy="784050"/>
                <a:chOff x="6257925" y="-9525"/>
                <a:chExt cx="1514475" cy="2341563"/>
              </a:xfrm>
              <a:solidFill>
                <a:schemeClr val="accent1">
                  <a:lumMod val="75000"/>
                </a:schemeClr>
              </a:solidFill>
            </p:grpSpPr>
            <p:sp>
              <p:nvSpPr>
                <p:cNvPr id="67"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 52"/>
            <p:cNvGrpSpPr/>
            <p:nvPr/>
          </p:nvGrpSpPr>
          <p:grpSpPr>
            <a:xfrm>
              <a:off x="1094979" y="1306121"/>
              <a:ext cx="2535087" cy="957222"/>
              <a:chOff x="1089462" y="1294982"/>
              <a:chExt cx="2535087" cy="957222"/>
            </a:xfrm>
          </p:grpSpPr>
          <p:sp>
            <p:nvSpPr>
              <p:cNvPr id="62"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63" name="矩形 62"/>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spTree>
    <p:extLst>
      <p:ext uri="{BB962C8B-B14F-4D97-AF65-F5344CB8AC3E}">
        <p14:creationId xmlns:p14="http://schemas.microsoft.com/office/powerpoint/2010/main" val="11868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0-ppt_h/2"/>
                                          </p:val>
                                        </p:tav>
                                      </p:tavLst>
                                    </p:anim>
                                    <p:set>
                                      <p:cBhvr>
                                        <p:cTn id="8" dur="1" fill="hold">
                                          <p:stCondLst>
                                            <p:cond delay="499"/>
                                          </p:stCondLst>
                                        </p:cTn>
                                        <p:tgtEl>
                                          <p:spTgt spid="4"/>
                                        </p:tgtEl>
                                        <p:attrNameLst>
                                          <p:attrName>style.visibility</p:attrName>
                                        </p:attrNameLst>
                                      </p:cBhvr>
                                      <p:to>
                                        <p:strVal val="hidden"/>
                                      </p:to>
                                    </p:se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anim calcmode="lin" valueType="num">
                                      <p:cBhvr>
                                        <p:cTn id="20" dur="500" fill="hold"/>
                                        <p:tgtEl>
                                          <p:spTgt spid="59"/>
                                        </p:tgtEl>
                                        <p:attrNameLst>
                                          <p:attrName>ppt_x</p:attrName>
                                        </p:attrNameLst>
                                      </p:cBhvr>
                                      <p:tavLst>
                                        <p:tav tm="0">
                                          <p:val>
                                            <p:strVal val="#ppt_x"/>
                                          </p:val>
                                        </p:tav>
                                        <p:tav tm="100000">
                                          <p:val>
                                            <p:strVal val="#ppt_x"/>
                                          </p:val>
                                        </p:tav>
                                      </p:tavLst>
                                    </p:anim>
                                    <p:anim calcmode="lin" valueType="num">
                                      <p:cBhvr>
                                        <p:cTn id="21"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build="p"/>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章节安排</a:t>
            </a:r>
          </a:p>
        </p:txBody>
      </p:sp>
      <p:sp>
        <p:nvSpPr>
          <p:cNvPr id="3" name="文本占位符 2"/>
          <p:cNvSpPr>
            <a:spLocks noGrp="1"/>
          </p:cNvSpPr>
          <p:nvPr>
            <p:ph type="body" sz="quarter" idx="11"/>
          </p:nvPr>
        </p:nvSpPr>
        <p:spPr/>
        <p:txBody>
          <a:bodyPr>
            <a:normAutofit fontScale="92500" lnSpcReduction="20000"/>
          </a:bodyPr>
          <a:lstStyle/>
          <a:p>
            <a:r>
              <a:rPr lang="en-US" altLang="zh-CN" dirty="0"/>
              <a:t>02</a:t>
            </a:r>
            <a:endParaRPr lang="zh-CN" altLang="en-US" dirty="0"/>
          </a:p>
        </p:txBody>
      </p:sp>
      <p:sp>
        <p:nvSpPr>
          <p:cNvPr id="11" name="矩形 10"/>
          <p:cNvSpPr/>
          <p:nvPr/>
        </p:nvSpPr>
        <p:spPr>
          <a:xfrm rot="1800000">
            <a:off x="2377827"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9" name="矩形 18"/>
          <p:cNvSpPr/>
          <p:nvPr/>
        </p:nvSpPr>
        <p:spPr>
          <a:xfrm rot="19800000" flipH="1">
            <a:off x="439420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7" name="矩形 26"/>
          <p:cNvSpPr/>
          <p:nvPr/>
        </p:nvSpPr>
        <p:spPr>
          <a:xfrm rot="1800000">
            <a:off x="6275972"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5" name="矩形 34"/>
          <p:cNvSpPr/>
          <p:nvPr/>
        </p:nvSpPr>
        <p:spPr>
          <a:xfrm rot="19800000" flipH="1">
            <a:off x="8292348" y="3660970"/>
            <a:ext cx="938136" cy="18046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58" name="组合 57"/>
          <p:cNvGrpSpPr/>
          <p:nvPr/>
        </p:nvGrpSpPr>
        <p:grpSpPr>
          <a:xfrm>
            <a:off x="1094979" y="1306121"/>
            <a:ext cx="2535087" cy="2652908"/>
            <a:chOff x="1094979" y="1306121"/>
            <a:chExt cx="2535087" cy="2652908"/>
          </a:xfrm>
        </p:grpSpPr>
        <p:grpSp>
          <p:nvGrpSpPr>
            <p:cNvPr id="4" name="组 5"/>
            <p:cNvGrpSpPr/>
            <p:nvPr/>
          </p:nvGrpSpPr>
          <p:grpSpPr>
            <a:xfrm>
              <a:off x="1099641" y="2386233"/>
              <a:ext cx="1572796" cy="1572796"/>
              <a:chOff x="886691" y="2401677"/>
              <a:chExt cx="1817784" cy="1817784"/>
            </a:xfrm>
          </p:grpSpPr>
          <p:sp>
            <p:nvSpPr>
              <p:cNvPr id="5" name="椭圆 4"/>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6" name="椭圆 5"/>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7" name="组合 20"/>
              <p:cNvGrpSpPr/>
              <p:nvPr/>
            </p:nvGrpSpPr>
            <p:grpSpPr>
              <a:xfrm>
                <a:off x="1542029" y="2918544"/>
                <a:ext cx="507108" cy="784050"/>
                <a:chOff x="6257925" y="-9525"/>
                <a:chExt cx="1514475" cy="2341563"/>
              </a:xfrm>
              <a:solidFill>
                <a:schemeClr val="accent1">
                  <a:lumMod val="75000"/>
                </a:schemeClr>
              </a:solidFill>
            </p:grpSpPr>
            <p:sp>
              <p:nvSpPr>
                <p:cNvPr id="8"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3" name="组 52"/>
            <p:cNvGrpSpPr/>
            <p:nvPr/>
          </p:nvGrpSpPr>
          <p:grpSpPr>
            <a:xfrm>
              <a:off x="1094979" y="1306121"/>
              <a:ext cx="2535087" cy="957222"/>
              <a:chOff x="1089462" y="1294982"/>
              <a:chExt cx="2535087" cy="957222"/>
            </a:xfrm>
          </p:grpSpPr>
          <p:sp>
            <p:nvSpPr>
              <p:cNvPr id="44"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移动终端的流行、图像的应用以及深度学习近年来的发展</a:t>
                </a:r>
                <a:endParaRPr lang="en-US" altLang="zh-CN" sz="1200" dirty="0">
                  <a:solidFill>
                    <a:srgbClr val="404040"/>
                  </a:solidFill>
                </a:endParaRPr>
              </a:p>
            </p:txBody>
          </p:sp>
          <p:sp>
            <p:nvSpPr>
              <p:cNvPr id="45" name="矩形 44"/>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第一章 选题背景</a:t>
                </a:r>
              </a:p>
            </p:txBody>
          </p:sp>
        </p:grpSp>
      </p:grpSp>
      <p:grpSp>
        <p:nvGrpSpPr>
          <p:cNvPr id="59" name="组合 58"/>
          <p:cNvGrpSpPr/>
          <p:nvPr/>
        </p:nvGrpSpPr>
        <p:grpSpPr>
          <a:xfrm>
            <a:off x="3021353" y="3543378"/>
            <a:ext cx="2535087" cy="2680729"/>
            <a:chOff x="3021353" y="3543378"/>
            <a:chExt cx="2535087" cy="2680729"/>
          </a:xfrm>
        </p:grpSpPr>
        <p:grpSp>
          <p:nvGrpSpPr>
            <p:cNvPr id="12" name="组 15"/>
            <p:cNvGrpSpPr/>
            <p:nvPr/>
          </p:nvGrpSpPr>
          <p:grpSpPr>
            <a:xfrm>
              <a:off x="3021353" y="3543378"/>
              <a:ext cx="1572796" cy="1572796"/>
              <a:chOff x="886691" y="2401677"/>
              <a:chExt cx="1817784" cy="1817784"/>
            </a:xfrm>
          </p:grpSpPr>
          <p:sp>
            <p:nvSpPr>
              <p:cNvPr id="13" name="椭圆 12"/>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14" name="椭圆 13"/>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15" name="组合 20"/>
              <p:cNvGrpSpPr/>
              <p:nvPr/>
            </p:nvGrpSpPr>
            <p:grpSpPr>
              <a:xfrm>
                <a:off x="1542029" y="2918544"/>
                <a:ext cx="507108" cy="784050"/>
                <a:chOff x="6257925" y="-9525"/>
                <a:chExt cx="1514475" cy="2341563"/>
              </a:xfrm>
              <a:solidFill>
                <a:schemeClr val="accent1">
                  <a:lumMod val="75000"/>
                </a:schemeClr>
              </a:solidFill>
            </p:grpSpPr>
            <p:sp>
              <p:nvSpPr>
                <p:cNvPr id="16"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 53"/>
            <p:cNvGrpSpPr/>
            <p:nvPr/>
          </p:nvGrpSpPr>
          <p:grpSpPr>
            <a:xfrm>
              <a:off x="3021353" y="5266885"/>
              <a:ext cx="2535087" cy="957222"/>
              <a:chOff x="1089462" y="1294982"/>
              <a:chExt cx="2535087" cy="957222"/>
            </a:xfrm>
          </p:grpSpPr>
          <p:sp>
            <p:nvSpPr>
              <p:cNvPr id="47"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近年来图像去噪算法的发展，深度学习的发展，网络结构的选择</a:t>
                </a:r>
                <a:endParaRPr lang="en-US" altLang="zh-CN" sz="1200" dirty="0">
                  <a:solidFill>
                    <a:srgbClr val="404040"/>
                  </a:solidFill>
                </a:endParaRPr>
              </a:p>
            </p:txBody>
          </p:sp>
          <p:sp>
            <p:nvSpPr>
              <p:cNvPr id="48" name="矩形 47"/>
              <p:cNvSpPr/>
              <p:nvPr/>
            </p:nvSpPr>
            <p:spPr>
              <a:xfrm>
                <a:off x="1089462" y="1294982"/>
                <a:ext cx="1928733" cy="369332"/>
              </a:xfrm>
              <a:prstGeom prst="rect">
                <a:avLst/>
              </a:prstGeom>
            </p:spPr>
            <p:txBody>
              <a:bodyPr wrap="none">
                <a:spAutoFit/>
              </a:bodyPr>
              <a:lstStyle/>
              <a:p>
                <a:r>
                  <a:rPr lang="zh-CN" altLang="en-US" b="1" dirty="0">
                    <a:solidFill>
                      <a:schemeClr val="accent1">
                        <a:lumMod val="75000"/>
                      </a:schemeClr>
                    </a:solidFill>
                  </a:rPr>
                  <a:t>第三章 相关工作 </a:t>
                </a:r>
              </a:p>
            </p:txBody>
          </p:sp>
        </p:grpSp>
      </p:grpSp>
      <p:grpSp>
        <p:nvGrpSpPr>
          <p:cNvPr id="60" name="组合 59"/>
          <p:cNvGrpSpPr/>
          <p:nvPr/>
        </p:nvGrpSpPr>
        <p:grpSpPr>
          <a:xfrm>
            <a:off x="4997786" y="1292580"/>
            <a:ext cx="2535087" cy="2666449"/>
            <a:chOff x="4997786" y="1292580"/>
            <a:chExt cx="2535087" cy="2666449"/>
          </a:xfrm>
        </p:grpSpPr>
        <p:grpSp>
          <p:nvGrpSpPr>
            <p:cNvPr id="20" name="组 27"/>
            <p:cNvGrpSpPr/>
            <p:nvPr/>
          </p:nvGrpSpPr>
          <p:grpSpPr>
            <a:xfrm>
              <a:off x="4997786" y="2386233"/>
              <a:ext cx="1572796" cy="1572796"/>
              <a:chOff x="886691" y="2401677"/>
              <a:chExt cx="1817784" cy="1817784"/>
            </a:xfrm>
          </p:grpSpPr>
          <p:sp>
            <p:nvSpPr>
              <p:cNvPr id="21" name="椭圆 20"/>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22" name="椭圆 21"/>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23" name="组合 20"/>
              <p:cNvGrpSpPr/>
              <p:nvPr/>
            </p:nvGrpSpPr>
            <p:grpSpPr>
              <a:xfrm>
                <a:off x="1542029" y="2918544"/>
                <a:ext cx="507108" cy="784050"/>
                <a:chOff x="6257925" y="-9525"/>
                <a:chExt cx="1514475" cy="2341563"/>
              </a:xfrm>
              <a:solidFill>
                <a:schemeClr val="accent1">
                  <a:lumMod val="75000"/>
                </a:schemeClr>
              </a:solidFill>
            </p:grpSpPr>
            <p:sp>
              <p:nvSpPr>
                <p:cNvPr id="24"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9" name="组 56"/>
            <p:cNvGrpSpPr/>
            <p:nvPr/>
          </p:nvGrpSpPr>
          <p:grpSpPr>
            <a:xfrm>
              <a:off x="4997786" y="1292580"/>
              <a:ext cx="2535087" cy="957222"/>
              <a:chOff x="1089462" y="1294982"/>
              <a:chExt cx="2535087" cy="957222"/>
            </a:xfrm>
          </p:grpSpPr>
          <p:sp>
            <p:nvSpPr>
              <p:cNvPr id="50"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介绍该去噪网络的结构和影响训练及结果的因素，以及拓展因素</a:t>
                </a:r>
                <a:endParaRPr lang="en-US" altLang="zh-CN" sz="1200" dirty="0">
                  <a:solidFill>
                    <a:srgbClr val="404040"/>
                  </a:solidFill>
                </a:endParaRPr>
              </a:p>
            </p:txBody>
          </p:sp>
          <p:sp>
            <p:nvSpPr>
              <p:cNvPr id="51" name="矩形 50"/>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第四章 网络模型</a:t>
                </a:r>
              </a:p>
            </p:txBody>
          </p:sp>
        </p:grpSp>
      </p:grpSp>
      <p:grpSp>
        <p:nvGrpSpPr>
          <p:cNvPr id="62" name="组合 61"/>
          <p:cNvGrpSpPr/>
          <p:nvPr/>
        </p:nvGrpSpPr>
        <p:grpSpPr>
          <a:xfrm>
            <a:off x="8970347" y="1292580"/>
            <a:ext cx="2535087" cy="2666449"/>
            <a:chOff x="8970347" y="1292580"/>
            <a:chExt cx="2535087" cy="2666449"/>
          </a:xfrm>
        </p:grpSpPr>
        <p:grpSp>
          <p:nvGrpSpPr>
            <p:cNvPr id="36" name="组 43"/>
            <p:cNvGrpSpPr/>
            <p:nvPr/>
          </p:nvGrpSpPr>
          <p:grpSpPr>
            <a:xfrm>
              <a:off x="8970347" y="2386233"/>
              <a:ext cx="1572796" cy="1572796"/>
              <a:chOff x="886691" y="2401677"/>
              <a:chExt cx="1817784" cy="1817784"/>
            </a:xfrm>
          </p:grpSpPr>
          <p:sp>
            <p:nvSpPr>
              <p:cNvPr id="37" name="椭圆 36"/>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8" name="椭圆 37"/>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9" name="组合 20"/>
              <p:cNvGrpSpPr/>
              <p:nvPr/>
            </p:nvGrpSpPr>
            <p:grpSpPr>
              <a:xfrm>
                <a:off x="1542029" y="2918544"/>
                <a:ext cx="507108" cy="784050"/>
                <a:chOff x="6257925" y="-9525"/>
                <a:chExt cx="1514475" cy="2341563"/>
              </a:xfrm>
              <a:solidFill>
                <a:schemeClr val="accent1">
                  <a:lumMod val="75000"/>
                </a:schemeClr>
              </a:solidFill>
            </p:grpSpPr>
            <p:sp>
              <p:nvSpPr>
                <p:cNvPr id="40"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2" name="组 59"/>
            <p:cNvGrpSpPr/>
            <p:nvPr/>
          </p:nvGrpSpPr>
          <p:grpSpPr>
            <a:xfrm>
              <a:off x="8970347" y="1292580"/>
              <a:ext cx="2535087" cy="957222"/>
              <a:chOff x="1089462" y="1294982"/>
              <a:chExt cx="2535087" cy="957222"/>
            </a:xfrm>
          </p:grpSpPr>
          <p:sp>
            <p:nvSpPr>
              <p:cNvPr id="53" name="文本框 8"/>
              <p:cNvSpPr txBox="1"/>
              <p:nvPr/>
            </p:nvSpPr>
            <p:spPr>
              <a:xfrm>
                <a:off x="1089462" y="1679740"/>
                <a:ext cx="2535087" cy="5724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列举学习过程以及进行过程中所参考的文献</a:t>
                </a:r>
                <a:endParaRPr lang="en-US" altLang="zh-CN" sz="1200" dirty="0">
                  <a:solidFill>
                    <a:srgbClr val="404040"/>
                  </a:solidFill>
                </a:endParaRPr>
              </a:p>
            </p:txBody>
          </p:sp>
          <p:sp>
            <p:nvSpPr>
              <p:cNvPr id="54" name="矩形 53"/>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第六章 参考文献</a:t>
                </a:r>
              </a:p>
            </p:txBody>
          </p:sp>
        </p:grpSp>
      </p:grpSp>
      <p:grpSp>
        <p:nvGrpSpPr>
          <p:cNvPr id="61" name="组合 60"/>
          <p:cNvGrpSpPr/>
          <p:nvPr/>
        </p:nvGrpSpPr>
        <p:grpSpPr>
          <a:xfrm>
            <a:off x="6919499" y="3543378"/>
            <a:ext cx="2535087" cy="2920795"/>
            <a:chOff x="6919499" y="3543378"/>
            <a:chExt cx="2535087" cy="2920795"/>
          </a:xfrm>
        </p:grpSpPr>
        <p:grpSp>
          <p:nvGrpSpPr>
            <p:cNvPr id="28" name="组 29"/>
            <p:cNvGrpSpPr/>
            <p:nvPr/>
          </p:nvGrpSpPr>
          <p:grpSpPr>
            <a:xfrm>
              <a:off x="6919499" y="3543378"/>
              <a:ext cx="1572796" cy="1572796"/>
              <a:chOff x="886691" y="2401677"/>
              <a:chExt cx="1817784" cy="1817784"/>
            </a:xfrm>
          </p:grpSpPr>
          <p:sp>
            <p:nvSpPr>
              <p:cNvPr id="29" name="椭圆 28"/>
              <p:cNvSpPr/>
              <p:nvPr/>
            </p:nvSpPr>
            <p:spPr>
              <a:xfrm>
                <a:off x="886691" y="2401677"/>
                <a:ext cx="1817784" cy="181778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sp>
            <p:nvSpPr>
              <p:cNvPr id="30" name="椭圆 29"/>
              <p:cNvSpPr/>
              <p:nvPr/>
            </p:nvSpPr>
            <p:spPr>
              <a:xfrm>
                <a:off x="1211523" y="2726509"/>
                <a:ext cx="1168120" cy="1168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tx1"/>
                  </a:solidFill>
                </a:endParaRPr>
              </a:p>
            </p:txBody>
          </p:sp>
          <p:grpSp>
            <p:nvGrpSpPr>
              <p:cNvPr id="31" name="组合 20"/>
              <p:cNvGrpSpPr/>
              <p:nvPr/>
            </p:nvGrpSpPr>
            <p:grpSpPr>
              <a:xfrm>
                <a:off x="1542029" y="2918544"/>
                <a:ext cx="507108" cy="784050"/>
                <a:chOff x="6257925" y="-9525"/>
                <a:chExt cx="1514475" cy="2341563"/>
              </a:xfrm>
              <a:solidFill>
                <a:schemeClr val="accent1">
                  <a:lumMod val="75000"/>
                </a:schemeClr>
              </a:solidFill>
            </p:grpSpPr>
            <p:sp>
              <p:nvSpPr>
                <p:cNvPr id="32" name="Freeform 6"/>
                <p:cNvSpPr>
                  <a:spLocks/>
                </p:cNvSpPr>
                <p:nvPr/>
              </p:nvSpPr>
              <p:spPr bwMode="auto">
                <a:xfrm>
                  <a:off x="6551613" y="-9525"/>
                  <a:ext cx="484188" cy="327025"/>
                </a:xfrm>
                <a:custGeom>
                  <a:avLst/>
                  <a:gdLst>
                    <a:gd name="T0" fmla="*/ 25 w 652"/>
                    <a:gd name="T1" fmla="*/ 406 h 440"/>
                    <a:gd name="T2" fmla="*/ 25 w 652"/>
                    <a:gd name="T3" fmla="*/ 406 h 440"/>
                    <a:gd name="T4" fmla="*/ 98 w 652"/>
                    <a:gd name="T5" fmla="*/ 425 h 440"/>
                    <a:gd name="T6" fmla="*/ 618 w 652"/>
                    <a:gd name="T7" fmla="*/ 125 h 440"/>
                    <a:gd name="T8" fmla="*/ 637 w 652"/>
                    <a:gd name="T9" fmla="*/ 52 h 440"/>
                    <a:gd name="T10" fmla="*/ 626 w 652"/>
                    <a:gd name="T11" fmla="*/ 33 h 440"/>
                    <a:gd name="T12" fmla="*/ 554 w 652"/>
                    <a:gd name="T13" fmla="*/ 14 h 440"/>
                    <a:gd name="T14" fmla="*/ 34 w 652"/>
                    <a:gd name="T15" fmla="*/ 314 h 440"/>
                    <a:gd name="T16" fmla="*/ 14 w 652"/>
                    <a:gd name="T17" fmla="*/ 386 h 440"/>
                    <a:gd name="T18" fmla="*/ 25 w 652"/>
                    <a:gd name="T19"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2" h="440">
                      <a:moveTo>
                        <a:pt x="25" y="406"/>
                      </a:moveTo>
                      <a:lnTo>
                        <a:pt x="25" y="406"/>
                      </a:lnTo>
                      <a:cubicBezTo>
                        <a:pt x="40" y="431"/>
                        <a:pt x="73" y="440"/>
                        <a:pt x="98" y="425"/>
                      </a:cubicBezTo>
                      <a:lnTo>
                        <a:pt x="618" y="125"/>
                      </a:lnTo>
                      <a:cubicBezTo>
                        <a:pt x="643" y="111"/>
                        <a:pt x="652" y="78"/>
                        <a:pt x="637" y="52"/>
                      </a:cubicBezTo>
                      <a:lnTo>
                        <a:pt x="626" y="33"/>
                      </a:lnTo>
                      <a:cubicBezTo>
                        <a:pt x="612" y="9"/>
                        <a:pt x="579" y="0"/>
                        <a:pt x="554" y="14"/>
                      </a:cubicBezTo>
                      <a:lnTo>
                        <a:pt x="34" y="314"/>
                      </a:lnTo>
                      <a:cubicBezTo>
                        <a:pt x="8" y="328"/>
                        <a:pt x="0" y="361"/>
                        <a:pt x="14" y="386"/>
                      </a:cubicBezTo>
                      <a:lnTo>
                        <a:pt x="25" y="4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7"/>
                <p:cNvSpPr>
                  <a:spLocks noEditPoints="1"/>
                </p:cNvSpPr>
                <p:nvPr/>
              </p:nvSpPr>
              <p:spPr bwMode="auto">
                <a:xfrm>
                  <a:off x="6257925" y="53975"/>
                  <a:ext cx="1339850" cy="2278063"/>
                </a:xfrm>
                <a:custGeom>
                  <a:avLst/>
                  <a:gdLst>
                    <a:gd name="T0" fmla="*/ 404 w 1804"/>
                    <a:gd name="T1" fmla="*/ 2367 h 3072"/>
                    <a:gd name="T2" fmla="*/ 404 w 1804"/>
                    <a:gd name="T3" fmla="*/ 2367 h 3072"/>
                    <a:gd name="T4" fmla="*/ 550 w 1804"/>
                    <a:gd name="T5" fmla="*/ 2513 h 3072"/>
                    <a:gd name="T6" fmla="*/ 404 w 1804"/>
                    <a:gd name="T7" fmla="*/ 2659 h 3072"/>
                    <a:gd name="T8" fmla="*/ 259 w 1804"/>
                    <a:gd name="T9" fmla="*/ 2513 h 3072"/>
                    <a:gd name="T10" fmla="*/ 404 w 1804"/>
                    <a:gd name="T11" fmla="*/ 2367 h 3072"/>
                    <a:gd name="T12" fmla="*/ 29 w 1804"/>
                    <a:gd name="T13" fmla="*/ 2058 h 3072"/>
                    <a:gd name="T14" fmla="*/ 29 w 1804"/>
                    <a:gd name="T15" fmla="*/ 2058 h 3072"/>
                    <a:gd name="T16" fmla="*/ 29 w 1804"/>
                    <a:gd name="T17" fmla="*/ 2801 h 3072"/>
                    <a:gd name="T18" fmla="*/ 29 w 1804"/>
                    <a:gd name="T19" fmla="*/ 2952 h 3072"/>
                    <a:gd name="T20" fmla="*/ 29 w 1804"/>
                    <a:gd name="T21" fmla="*/ 3018 h 3072"/>
                    <a:gd name="T22" fmla="*/ 82 w 1804"/>
                    <a:gd name="T23" fmla="*/ 3072 h 3072"/>
                    <a:gd name="T24" fmla="*/ 1679 w 1804"/>
                    <a:gd name="T25" fmla="*/ 3072 h 3072"/>
                    <a:gd name="T26" fmla="*/ 1732 w 1804"/>
                    <a:gd name="T27" fmla="*/ 3018 h 3072"/>
                    <a:gd name="T28" fmla="*/ 1732 w 1804"/>
                    <a:gd name="T29" fmla="*/ 2801 h 3072"/>
                    <a:gd name="T30" fmla="*/ 1679 w 1804"/>
                    <a:gd name="T31" fmla="*/ 2747 h 3072"/>
                    <a:gd name="T32" fmla="*/ 871 w 1804"/>
                    <a:gd name="T33" fmla="*/ 2747 h 3072"/>
                    <a:gd name="T34" fmla="*/ 762 w 1804"/>
                    <a:gd name="T35" fmla="*/ 2347 h 3072"/>
                    <a:gd name="T36" fmla="*/ 313 w 1804"/>
                    <a:gd name="T37" fmla="*/ 2058 h 3072"/>
                    <a:gd name="T38" fmla="*/ 819 w 1804"/>
                    <a:gd name="T39" fmla="*/ 905 h 3072"/>
                    <a:gd name="T40" fmla="*/ 1178 w 1804"/>
                    <a:gd name="T41" fmla="*/ 1526 h 3072"/>
                    <a:gd name="T42" fmla="*/ 1163 w 1804"/>
                    <a:gd name="T43" fmla="*/ 1535 h 3072"/>
                    <a:gd name="T44" fmla="*/ 1143 w 1804"/>
                    <a:gd name="T45" fmla="*/ 1608 h 3072"/>
                    <a:gd name="T46" fmla="*/ 1216 w 1804"/>
                    <a:gd name="T47" fmla="*/ 1627 h 3072"/>
                    <a:gd name="T48" fmla="*/ 1282 w 1804"/>
                    <a:gd name="T49" fmla="*/ 1589 h 3072"/>
                    <a:gd name="T50" fmla="*/ 1442 w 1804"/>
                    <a:gd name="T51" fmla="*/ 1646 h 3072"/>
                    <a:gd name="T52" fmla="*/ 1673 w 1804"/>
                    <a:gd name="T53" fmla="*/ 1513 h 3072"/>
                    <a:gd name="T54" fmla="*/ 1703 w 1804"/>
                    <a:gd name="T55" fmla="*/ 1346 h 3072"/>
                    <a:gd name="T56" fmla="*/ 1769 w 1804"/>
                    <a:gd name="T57" fmla="*/ 1308 h 3072"/>
                    <a:gd name="T58" fmla="*/ 1789 w 1804"/>
                    <a:gd name="T59" fmla="*/ 1235 h 3072"/>
                    <a:gd name="T60" fmla="*/ 1716 w 1804"/>
                    <a:gd name="T61" fmla="*/ 1215 h 3072"/>
                    <a:gd name="T62" fmla="*/ 1701 w 1804"/>
                    <a:gd name="T63" fmla="*/ 1224 h 3072"/>
                    <a:gd name="T64" fmla="*/ 1145 w 1804"/>
                    <a:gd name="T65" fmla="*/ 261 h 3072"/>
                    <a:gd name="T66" fmla="*/ 1260 w 1804"/>
                    <a:gd name="T67" fmla="*/ 195 h 3072"/>
                    <a:gd name="T68" fmla="*/ 1280 w 1804"/>
                    <a:gd name="T69" fmla="*/ 122 h 3072"/>
                    <a:gd name="T70" fmla="*/ 1229 w 1804"/>
                    <a:gd name="T71" fmla="*/ 34 h 3072"/>
                    <a:gd name="T72" fmla="*/ 1156 w 1804"/>
                    <a:gd name="T73" fmla="*/ 15 h 3072"/>
                    <a:gd name="T74" fmla="*/ 403 w 1804"/>
                    <a:gd name="T75" fmla="*/ 450 h 3072"/>
                    <a:gd name="T76" fmla="*/ 383 w 1804"/>
                    <a:gd name="T77" fmla="*/ 522 h 3072"/>
                    <a:gd name="T78" fmla="*/ 434 w 1804"/>
                    <a:gd name="T79" fmla="*/ 610 h 3072"/>
                    <a:gd name="T80" fmla="*/ 507 w 1804"/>
                    <a:gd name="T81" fmla="*/ 630 h 3072"/>
                    <a:gd name="T82" fmla="*/ 622 w 1804"/>
                    <a:gd name="T83" fmla="*/ 564 h 3072"/>
                    <a:gd name="T84" fmla="*/ 711 w 1804"/>
                    <a:gd name="T85" fmla="*/ 718 h 3072"/>
                    <a:gd name="T86" fmla="*/ 29 w 1804"/>
                    <a:gd name="T87" fmla="*/ 2058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4" h="3072">
                      <a:moveTo>
                        <a:pt x="404" y="2367"/>
                      </a:moveTo>
                      <a:lnTo>
                        <a:pt x="404" y="2367"/>
                      </a:lnTo>
                      <a:cubicBezTo>
                        <a:pt x="485" y="2367"/>
                        <a:pt x="550" y="2432"/>
                        <a:pt x="550" y="2513"/>
                      </a:cubicBezTo>
                      <a:cubicBezTo>
                        <a:pt x="550" y="2593"/>
                        <a:pt x="485" y="2659"/>
                        <a:pt x="404" y="2659"/>
                      </a:cubicBezTo>
                      <a:cubicBezTo>
                        <a:pt x="324" y="2659"/>
                        <a:pt x="259" y="2593"/>
                        <a:pt x="259" y="2513"/>
                      </a:cubicBezTo>
                      <a:cubicBezTo>
                        <a:pt x="259" y="2432"/>
                        <a:pt x="324" y="2367"/>
                        <a:pt x="404" y="2367"/>
                      </a:cubicBezTo>
                      <a:close/>
                      <a:moveTo>
                        <a:pt x="29" y="2058"/>
                      </a:moveTo>
                      <a:lnTo>
                        <a:pt x="29" y="2058"/>
                      </a:lnTo>
                      <a:lnTo>
                        <a:pt x="29" y="2801"/>
                      </a:lnTo>
                      <a:lnTo>
                        <a:pt x="29" y="2952"/>
                      </a:lnTo>
                      <a:lnTo>
                        <a:pt x="29" y="3018"/>
                      </a:lnTo>
                      <a:cubicBezTo>
                        <a:pt x="29" y="3048"/>
                        <a:pt x="53" y="3072"/>
                        <a:pt x="82" y="3072"/>
                      </a:cubicBezTo>
                      <a:lnTo>
                        <a:pt x="1679" y="3072"/>
                      </a:lnTo>
                      <a:cubicBezTo>
                        <a:pt x="1708" y="3072"/>
                        <a:pt x="1732" y="3048"/>
                        <a:pt x="1732" y="3018"/>
                      </a:cubicBezTo>
                      <a:lnTo>
                        <a:pt x="1732" y="2801"/>
                      </a:lnTo>
                      <a:cubicBezTo>
                        <a:pt x="1732" y="2771"/>
                        <a:pt x="1708" y="2747"/>
                        <a:pt x="1679" y="2747"/>
                      </a:cubicBezTo>
                      <a:lnTo>
                        <a:pt x="871" y="2747"/>
                      </a:lnTo>
                      <a:cubicBezTo>
                        <a:pt x="872" y="2652"/>
                        <a:pt x="854" y="2509"/>
                        <a:pt x="762" y="2347"/>
                      </a:cubicBezTo>
                      <a:cubicBezTo>
                        <a:pt x="598" y="2058"/>
                        <a:pt x="313" y="2058"/>
                        <a:pt x="313" y="2058"/>
                      </a:cubicBezTo>
                      <a:cubicBezTo>
                        <a:pt x="349" y="1207"/>
                        <a:pt x="743" y="947"/>
                        <a:pt x="819" y="905"/>
                      </a:cubicBezTo>
                      <a:lnTo>
                        <a:pt x="1178" y="1526"/>
                      </a:lnTo>
                      <a:lnTo>
                        <a:pt x="1163" y="1535"/>
                      </a:lnTo>
                      <a:cubicBezTo>
                        <a:pt x="1137" y="1550"/>
                        <a:pt x="1128" y="1582"/>
                        <a:pt x="1143" y="1608"/>
                      </a:cubicBezTo>
                      <a:cubicBezTo>
                        <a:pt x="1158" y="1633"/>
                        <a:pt x="1191" y="1642"/>
                        <a:pt x="1216" y="1627"/>
                      </a:cubicBezTo>
                      <a:lnTo>
                        <a:pt x="1282" y="1589"/>
                      </a:lnTo>
                      <a:lnTo>
                        <a:pt x="1442" y="1646"/>
                      </a:lnTo>
                      <a:lnTo>
                        <a:pt x="1673" y="1513"/>
                      </a:lnTo>
                      <a:lnTo>
                        <a:pt x="1703" y="1346"/>
                      </a:lnTo>
                      <a:lnTo>
                        <a:pt x="1769" y="1308"/>
                      </a:lnTo>
                      <a:cubicBezTo>
                        <a:pt x="1795" y="1293"/>
                        <a:pt x="1804" y="1260"/>
                        <a:pt x="1789" y="1235"/>
                      </a:cubicBezTo>
                      <a:cubicBezTo>
                        <a:pt x="1774" y="1210"/>
                        <a:pt x="1741" y="1201"/>
                        <a:pt x="1716" y="1215"/>
                      </a:cubicBezTo>
                      <a:lnTo>
                        <a:pt x="1701" y="1224"/>
                      </a:lnTo>
                      <a:lnTo>
                        <a:pt x="1145" y="261"/>
                      </a:lnTo>
                      <a:lnTo>
                        <a:pt x="1260" y="195"/>
                      </a:lnTo>
                      <a:cubicBezTo>
                        <a:pt x="1286" y="180"/>
                        <a:pt x="1294" y="148"/>
                        <a:pt x="1280" y="122"/>
                      </a:cubicBezTo>
                      <a:lnTo>
                        <a:pt x="1229" y="34"/>
                      </a:lnTo>
                      <a:cubicBezTo>
                        <a:pt x="1214" y="9"/>
                        <a:pt x="1181" y="0"/>
                        <a:pt x="1156" y="15"/>
                      </a:cubicBezTo>
                      <a:lnTo>
                        <a:pt x="403" y="450"/>
                      </a:lnTo>
                      <a:cubicBezTo>
                        <a:pt x="377" y="464"/>
                        <a:pt x="368" y="497"/>
                        <a:pt x="383" y="522"/>
                      </a:cubicBezTo>
                      <a:lnTo>
                        <a:pt x="434" y="610"/>
                      </a:lnTo>
                      <a:cubicBezTo>
                        <a:pt x="449" y="636"/>
                        <a:pt x="481" y="645"/>
                        <a:pt x="507" y="630"/>
                      </a:cubicBezTo>
                      <a:lnTo>
                        <a:pt x="622" y="564"/>
                      </a:lnTo>
                      <a:lnTo>
                        <a:pt x="711" y="718"/>
                      </a:lnTo>
                      <a:cubicBezTo>
                        <a:pt x="0" y="1092"/>
                        <a:pt x="29" y="2058"/>
                        <a:pt x="29" y="205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8"/>
                <p:cNvSpPr>
                  <a:spLocks/>
                </p:cNvSpPr>
                <p:nvPr/>
              </p:nvSpPr>
              <p:spPr bwMode="auto">
                <a:xfrm>
                  <a:off x="7080250" y="1238250"/>
                  <a:ext cx="692150" cy="438150"/>
                </a:xfrm>
                <a:custGeom>
                  <a:avLst/>
                  <a:gdLst>
                    <a:gd name="T0" fmla="*/ 15 w 931"/>
                    <a:gd name="T1" fmla="*/ 555 h 589"/>
                    <a:gd name="T2" fmla="*/ 15 w 931"/>
                    <a:gd name="T3" fmla="*/ 555 h 589"/>
                    <a:gd name="T4" fmla="*/ 15 w 931"/>
                    <a:gd name="T5" fmla="*/ 555 h 589"/>
                    <a:gd name="T6" fmla="*/ 88 w 931"/>
                    <a:gd name="T7" fmla="*/ 574 h 589"/>
                    <a:gd name="T8" fmla="*/ 897 w 931"/>
                    <a:gd name="T9" fmla="*/ 107 h 589"/>
                    <a:gd name="T10" fmla="*/ 916 w 931"/>
                    <a:gd name="T11" fmla="*/ 35 h 589"/>
                    <a:gd name="T12" fmla="*/ 916 w 931"/>
                    <a:gd name="T13" fmla="*/ 35 h 589"/>
                    <a:gd name="T14" fmla="*/ 843 w 931"/>
                    <a:gd name="T15" fmla="*/ 15 h 589"/>
                    <a:gd name="T16" fmla="*/ 35 w 931"/>
                    <a:gd name="T17" fmla="*/ 482 h 589"/>
                    <a:gd name="T18" fmla="*/ 15 w 931"/>
                    <a:gd name="T19" fmla="*/ 55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1" h="589">
                      <a:moveTo>
                        <a:pt x="15" y="555"/>
                      </a:moveTo>
                      <a:lnTo>
                        <a:pt x="15" y="555"/>
                      </a:lnTo>
                      <a:lnTo>
                        <a:pt x="15" y="555"/>
                      </a:lnTo>
                      <a:cubicBezTo>
                        <a:pt x="30" y="580"/>
                        <a:pt x="62" y="589"/>
                        <a:pt x="88" y="574"/>
                      </a:cubicBezTo>
                      <a:lnTo>
                        <a:pt x="897" y="107"/>
                      </a:lnTo>
                      <a:cubicBezTo>
                        <a:pt x="922" y="93"/>
                        <a:pt x="931" y="60"/>
                        <a:pt x="916" y="35"/>
                      </a:cubicBezTo>
                      <a:lnTo>
                        <a:pt x="916" y="35"/>
                      </a:lnTo>
                      <a:cubicBezTo>
                        <a:pt x="902" y="9"/>
                        <a:pt x="869" y="0"/>
                        <a:pt x="843" y="15"/>
                      </a:cubicBezTo>
                      <a:lnTo>
                        <a:pt x="35" y="482"/>
                      </a:lnTo>
                      <a:cubicBezTo>
                        <a:pt x="9" y="497"/>
                        <a:pt x="0" y="529"/>
                        <a:pt x="15" y="5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5" name="组 62"/>
            <p:cNvGrpSpPr/>
            <p:nvPr/>
          </p:nvGrpSpPr>
          <p:grpSpPr>
            <a:xfrm>
              <a:off x="6919499" y="5266885"/>
              <a:ext cx="2535087" cy="1197288"/>
              <a:chOff x="1089462" y="1294982"/>
              <a:chExt cx="2535087" cy="1197288"/>
            </a:xfrm>
          </p:grpSpPr>
          <p:sp>
            <p:nvSpPr>
              <p:cNvPr id="56" name="文本框 8"/>
              <p:cNvSpPr txBox="1"/>
              <p:nvPr/>
            </p:nvSpPr>
            <p:spPr>
              <a:xfrm>
                <a:off x="1089462" y="1679740"/>
                <a:ext cx="2535087"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rgbClr val="404040"/>
                    </a:solidFill>
                  </a:rPr>
                  <a:t>对于目前一些优秀的算法以及传统算法，分别进行去噪效果以及性能的对比</a:t>
                </a:r>
                <a:endParaRPr lang="en-US" altLang="zh-CN" sz="1200" dirty="0">
                  <a:solidFill>
                    <a:srgbClr val="404040"/>
                  </a:solidFill>
                </a:endParaRPr>
              </a:p>
            </p:txBody>
          </p:sp>
          <p:sp>
            <p:nvSpPr>
              <p:cNvPr id="57" name="矩形 56"/>
              <p:cNvSpPr/>
              <p:nvPr/>
            </p:nvSpPr>
            <p:spPr>
              <a:xfrm>
                <a:off x="1089462" y="1294982"/>
                <a:ext cx="1864613" cy="369332"/>
              </a:xfrm>
              <a:prstGeom prst="rect">
                <a:avLst/>
              </a:prstGeom>
            </p:spPr>
            <p:txBody>
              <a:bodyPr wrap="none">
                <a:spAutoFit/>
              </a:bodyPr>
              <a:lstStyle/>
              <a:p>
                <a:r>
                  <a:rPr lang="zh-CN" altLang="en-US" b="1" dirty="0">
                    <a:solidFill>
                      <a:schemeClr val="accent1">
                        <a:lumMod val="75000"/>
                      </a:schemeClr>
                    </a:solidFill>
                  </a:rPr>
                  <a:t>第五章 结果分析</a:t>
                </a:r>
              </a:p>
            </p:txBody>
          </p:sp>
        </p:grpSp>
      </p:grpSp>
    </p:spTree>
    <p:extLst>
      <p:ext uri="{BB962C8B-B14F-4D97-AF65-F5344CB8AC3E}">
        <p14:creationId xmlns:p14="http://schemas.microsoft.com/office/powerpoint/2010/main" val="29585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anim calcmode="lin" valueType="num">
                                      <p:cBhvr>
                                        <p:cTn id="19" dur="500" fill="hold"/>
                                        <p:tgtEl>
                                          <p:spTgt spid="60"/>
                                        </p:tgtEl>
                                        <p:attrNameLst>
                                          <p:attrName>ppt_x</p:attrName>
                                        </p:attrNameLst>
                                      </p:cBhvr>
                                      <p:tavLst>
                                        <p:tav tm="0">
                                          <p:val>
                                            <p:strVal val="#ppt_x"/>
                                          </p:val>
                                        </p:tav>
                                        <p:tav tm="100000">
                                          <p:val>
                                            <p:strVal val="#ppt_x"/>
                                          </p:val>
                                        </p:tav>
                                      </p:tavLst>
                                    </p:anim>
                                    <p:anim calcmode="lin" valueType="num">
                                      <p:cBhvr>
                                        <p:cTn id="20" dur="500" fill="hold"/>
                                        <p:tgtEl>
                                          <p:spTgt spid="6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anim calcmode="lin" valueType="num">
                                      <p:cBhvr>
                                        <p:cTn id="30" dur="500" fill="hold"/>
                                        <p:tgtEl>
                                          <p:spTgt spid="61"/>
                                        </p:tgtEl>
                                        <p:attrNameLst>
                                          <p:attrName>ppt_x</p:attrName>
                                        </p:attrNameLst>
                                      </p:cBhvr>
                                      <p:tavLst>
                                        <p:tav tm="0">
                                          <p:val>
                                            <p:strVal val="#ppt_x"/>
                                          </p:val>
                                        </p:tav>
                                        <p:tav tm="100000">
                                          <p:val>
                                            <p:strVal val="#ppt_x"/>
                                          </p:val>
                                        </p:tav>
                                      </p:tavLst>
                                    </p:anim>
                                    <p:anim calcmode="lin" valueType="num">
                                      <p:cBhvr>
                                        <p:cTn id="31" dur="50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anim calcmode="lin" valueType="num">
                                      <p:cBhvr>
                                        <p:cTn id="41" dur="500" fill="hold"/>
                                        <p:tgtEl>
                                          <p:spTgt spid="62"/>
                                        </p:tgtEl>
                                        <p:attrNameLst>
                                          <p:attrName>ppt_x</p:attrName>
                                        </p:attrNameLst>
                                      </p:cBhvr>
                                      <p:tavLst>
                                        <p:tav tm="0">
                                          <p:val>
                                            <p:strVal val="#ppt_x"/>
                                          </p:val>
                                        </p:tav>
                                        <p:tav tm="100000">
                                          <p:val>
                                            <p:strVal val="#ppt_x"/>
                                          </p:val>
                                        </p:tav>
                                      </p:tavLst>
                                    </p:anim>
                                    <p:anim calcmode="lin" valueType="num">
                                      <p:cBhvr>
                                        <p:cTn id="42" dur="500" fill="hold"/>
                                        <p:tgtEl>
                                          <p:spTgt spid="62"/>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7" grpId="0" animBg="1"/>
      <p:bldP spid="35" grpId="0" animBg="1"/>
    </p:bldLst>
  </p:timing>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1418</Words>
  <Application>Microsoft Office PowerPoint</Application>
  <PresentationFormat>宽屏</PresentationFormat>
  <Paragraphs>145</Paragraphs>
  <Slides>18</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等线</vt:lpstr>
      <vt:lpstr>微软雅黑</vt:lpstr>
      <vt:lpstr>Arial</vt:lpstr>
      <vt:lpstr>Arial Black</vt:lpstr>
      <vt:lpstr>Cambria Math</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李京</dc:creator>
  <cp:lastModifiedBy>李京</cp:lastModifiedBy>
  <cp:revision>46</cp:revision>
  <dcterms:created xsi:type="dcterms:W3CDTF">2017-06-01T08:22:32Z</dcterms:created>
  <dcterms:modified xsi:type="dcterms:W3CDTF">2017-06-02T12:33:54Z</dcterms:modified>
</cp:coreProperties>
</file>